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2"/>
  </p:notesMasterIdLst>
  <p:sldIdLst>
    <p:sldId id="284" r:id="rId2"/>
    <p:sldId id="301" r:id="rId3"/>
    <p:sldId id="346" r:id="rId4"/>
    <p:sldId id="347" r:id="rId5"/>
    <p:sldId id="359" r:id="rId6"/>
    <p:sldId id="366" r:id="rId7"/>
    <p:sldId id="375" r:id="rId8"/>
    <p:sldId id="372" r:id="rId9"/>
    <p:sldId id="373" r:id="rId10"/>
    <p:sldId id="370" r:id="rId11"/>
  </p:sldIdLst>
  <p:sldSz cx="9144000" cy="6858000" type="screen4x3"/>
  <p:notesSz cx="6797675" cy="9929813"/>
  <p:defaultTextStyle>
    <a:defPPr>
      <a:defRPr lang="bg-BG"/>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29408"/>
    <a:srgbClr val="003192"/>
    <a:srgbClr val="000099"/>
    <a:srgbClr val="F6A20A"/>
    <a:srgbClr val="F9DC07"/>
    <a:srgbClr val="0E6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9070" autoAdjust="0"/>
  </p:normalViewPr>
  <p:slideViewPr>
    <p:cSldViewPr>
      <p:cViewPr varScale="1">
        <p:scale>
          <a:sx n="91" d="100"/>
          <a:sy n="91" d="100"/>
        </p:scale>
        <p:origin x="2052" y="108"/>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096" y="-72"/>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bg-BG"/>
          </a:p>
        </p:txBody>
      </p:sp>
      <p:sp>
        <p:nvSpPr>
          <p:cNvPr id="6147" name="Rectangle 3"/>
          <p:cNvSpPr>
            <a:spLocks noGrp="1" noChangeArrowheads="1"/>
          </p:cNvSpPr>
          <p:nvPr>
            <p:ph type="dt" idx="1"/>
          </p:nvPr>
        </p:nvSpPr>
        <p:spPr bwMode="auto">
          <a:xfrm>
            <a:off x="3850443" y="0"/>
            <a:ext cx="2945659" cy="4964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bg-BG"/>
          </a:p>
        </p:txBody>
      </p:sp>
      <p:sp>
        <p:nvSpPr>
          <p:cNvPr id="614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6661"/>
            <a:ext cx="5438140" cy="446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noProof="0" smtClean="0"/>
              <a:t>Click to edit Master text styles</a:t>
            </a:r>
          </a:p>
          <a:p>
            <a:pPr lvl="1"/>
            <a:r>
              <a:rPr lang="bg-BG" noProof="0" smtClean="0"/>
              <a:t>Second level</a:t>
            </a:r>
          </a:p>
          <a:p>
            <a:pPr lvl="2"/>
            <a:r>
              <a:rPr lang="bg-BG" noProof="0" smtClean="0"/>
              <a:t>Third level</a:t>
            </a:r>
          </a:p>
          <a:p>
            <a:pPr lvl="3"/>
            <a:r>
              <a:rPr lang="bg-BG" noProof="0" smtClean="0"/>
              <a:t>Fourth level</a:t>
            </a:r>
          </a:p>
          <a:p>
            <a:pPr lvl="4"/>
            <a:r>
              <a:rPr lang="bg-BG" noProof="0" smtClean="0"/>
              <a:t>Fifth level</a:t>
            </a:r>
          </a:p>
        </p:txBody>
      </p:sp>
      <p:sp>
        <p:nvSpPr>
          <p:cNvPr id="6150" name="Rectangle 6"/>
          <p:cNvSpPr>
            <a:spLocks noGrp="1" noChangeArrowheads="1"/>
          </p:cNvSpPr>
          <p:nvPr>
            <p:ph type="ftr" sz="quarter" idx="4"/>
          </p:nvPr>
        </p:nvSpPr>
        <p:spPr bwMode="auto">
          <a:xfrm>
            <a:off x="0" y="9431599"/>
            <a:ext cx="2945659"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bg-BG"/>
          </a:p>
        </p:txBody>
      </p:sp>
      <p:sp>
        <p:nvSpPr>
          <p:cNvPr id="6151" name="Rectangle 7"/>
          <p:cNvSpPr>
            <a:spLocks noGrp="1" noChangeArrowheads="1"/>
          </p:cNvSpPr>
          <p:nvPr>
            <p:ph type="sldNum" sz="quarter" idx="5"/>
          </p:nvPr>
        </p:nvSpPr>
        <p:spPr bwMode="auto">
          <a:xfrm>
            <a:off x="3850443" y="9431599"/>
            <a:ext cx="2945659" cy="496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9FA312E-BA4F-4487-952C-96B046023AA6}"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E7C7797-D4DB-4417-9ECB-D9A049D88E05}" type="slidenum">
              <a:rPr lang="bg-BG" altLang="en-US" smtClean="0">
                <a:latin typeface="Arial" panose="020B0604020202020204" pitchFamily="34" charset="0"/>
              </a:rPr>
              <a:pPr/>
              <a:t>1</a:t>
            </a:fld>
            <a:endParaRPr lang="bg-BG"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bg-BG" altLang="en-US" b="1" dirty="0" smtClean="0">
              <a:solidFill>
                <a:srgbClr val="000000"/>
              </a:solidFill>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141A2BF-A8C4-418C-96B4-A7F9D833E3D9}" type="slidenum">
              <a:rPr lang="bg-BG" altLang="en-US" smtClean="0">
                <a:latin typeface="Arial" panose="020B0604020202020204" pitchFamily="34" charset="0"/>
              </a:rPr>
              <a:pPr/>
              <a:t>2</a:t>
            </a:fld>
            <a:endParaRPr lang="bg-BG"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endParaRPr lang="bg-BG" altLang="bg-BG" dirty="0" smtClean="0">
              <a:solidFill>
                <a:srgbClr val="000000"/>
              </a:solidFill>
              <a:latin typeface="Verdana" panose="020B060403050404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9F26BB0-7D6D-475A-AD9B-255449EE34E5}" type="slidenum">
              <a:rPr lang="bg-BG" altLang="en-US" smtClean="0">
                <a:latin typeface="Arial" panose="020B0604020202020204" pitchFamily="34" charset="0"/>
              </a:rPr>
              <a:pPr/>
              <a:t>3</a:t>
            </a:fld>
            <a:endParaRPr lang="bg-BG"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F009D5-0175-4735-9838-CA196879929A}" type="slidenum">
              <a:rPr lang="bg-BG" altLang="en-US" smtClean="0">
                <a:latin typeface="Arial" panose="020B0604020202020204" pitchFamily="34" charset="0"/>
              </a:rPr>
              <a:pPr/>
              <a:t>4</a:t>
            </a:fld>
            <a:endParaRPr lang="bg-BG"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C87D0B0-3546-488C-BDA7-9A0E25C1831E}" type="slidenum">
              <a:rPr lang="bg-BG" altLang="en-US" smtClean="0">
                <a:latin typeface="Arial" panose="020B0604020202020204" pitchFamily="34" charset="0"/>
              </a:rPr>
              <a:pPr/>
              <a:t>5</a:t>
            </a:fld>
            <a:endParaRPr lang="bg-BG"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2AE5E0C-1E7A-4865-BDE0-9BB6B2B29300}" type="slidenum">
              <a:rPr lang="bg-BG" altLang="en-US" smtClean="0">
                <a:latin typeface="Arial" panose="020B0604020202020204" pitchFamily="34" charset="0"/>
              </a:rPr>
              <a:pPr/>
              <a:t>6</a:t>
            </a:fld>
            <a:endParaRPr lang="bg-BG"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en-US" dirty="0" smtClean="0">
              <a:solidFill>
                <a:srgbClr val="000000"/>
              </a:solidFill>
              <a:latin typeface="Times New Roman" panose="02020603050405020304" pitchFamily="18" charset="0"/>
              <a:cs typeface="Times New Roman" panose="02020603050405020304"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210A7B-5266-402B-9BCD-344435A0430E}" type="slidenum">
              <a:rPr kumimoji="0" lang="bg-BG"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bg-BG"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629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FA312E-BA4F-4487-952C-96B046023AA6}" type="slidenum">
              <a:rPr lang="bg-BG" altLang="en-US" smtClean="0"/>
              <a:pPr>
                <a:defRPr/>
              </a:pPr>
              <a:t>8</a:t>
            </a:fld>
            <a:endParaRPr lang="bg-BG" altLang="en-US"/>
          </a:p>
        </p:txBody>
      </p:sp>
    </p:spTree>
    <p:extLst>
      <p:ext uri="{BB962C8B-B14F-4D97-AF65-F5344CB8AC3E}">
        <p14:creationId xmlns:p14="http://schemas.microsoft.com/office/powerpoint/2010/main" val="97634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FA312E-BA4F-4487-952C-96B046023AA6}" type="slidenum">
              <a:rPr lang="bg-BG" altLang="en-US" smtClean="0"/>
              <a:pPr>
                <a:defRPr/>
              </a:pPr>
              <a:t>9</a:t>
            </a:fld>
            <a:endParaRPr lang="bg-BG" altLang="en-US"/>
          </a:p>
        </p:txBody>
      </p:sp>
    </p:spTree>
    <p:extLst>
      <p:ext uri="{BB962C8B-B14F-4D97-AF65-F5344CB8AC3E}">
        <p14:creationId xmlns:p14="http://schemas.microsoft.com/office/powerpoint/2010/main" val="1326235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bg-BG"/>
          </a:p>
        </p:txBody>
      </p:sp>
      <p:sp>
        <p:nvSpPr>
          <p:cNvPr id="5" name="Footer Placeholder 18"/>
          <p:cNvSpPr>
            <a:spLocks noGrp="1"/>
          </p:cNvSpPr>
          <p:nvPr>
            <p:ph type="ftr" sz="quarter" idx="11"/>
          </p:nvPr>
        </p:nvSpPr>
        <p:spPr/>
        <p:txBody>
          <a:bodyPr/>
          <a:lstStyle>
            <a:lvl1pPr>
              <a:defRPr/>
            </a:lvl1pPr>
          </a:lstStyle>
          <a:p>
            <a:pPr>
              <a:defRPr/>
            </a:pPr>
            <a:endParaRPr lang="bg-BG"/>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4A029CEF-171E-454B-9A7F-C5548839C878}" type="slidenum">
              <a:rPr lang="bg-BG" altLang="en-US"/>
              <a:pPr>
                <a:defRPr/>
              </a:pPr>
              <a:t>‹#›</a:t>
            </a:fld>
            <a:endParaRPr lang="bg-BG" altLang="en-US"/>
          </a:p>
        </p:txBody>
      </p:sp>
    </p:spTree>
    <p:extLst>
      <p:ext uri="{BB962C8B-B14F-4D97-AF65-F5344CB8AC3E}">
        <p14:creationId xmlns:p14="http://schemas.microsoft.com/office/powerpoint/2010/main" val="367726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bg-BG"/>
          </a:p>
        </p:txBody>
      </p:sp>
      <p:sp>
        <p:nvSpPr>
          <p:cNvPr id="5" name="Footer Placeholder 21"/>
          <p:cNvSpPr>
            <a:spLocks noGrp="1"/>
          </p:cNvSpPr>
          <p:nvPr>
            <p:ph type="ftr" sz="quarter" idx="11"/>
          </p:nvPr>
        </p:nvSpPr>
        <p:spPr/>
        <p:txBody>
          <a:bodyPr/>
          <a:lstStyle>
            <a:lvl1pPr>
              <a:defRPr/>
            </a:lvl1pPr>
          </a:lstStyle>
          <a:p>
            <a:pPr>
              <a:defRPr/>
            </a:pPr>
            <a:endParaRPr lang="bg-BG"/>
          </a:p>
        </p:txBody>
      </p:sp>
      <p:sp>
        <p:nvSpPr>
          <p:cNvPr id="6" name="Slide Number Placeholder 17"/>
          <p:cNvSpPr>
            <a:spLocks noGrp="1"/>
          </p:cNvSpPr>
          <p:nvPr>
            <p:ph type="sldNum" sz="quarter" idx="12"/>
          </p:nvPr>
        </p:nvSpPr>
        <p:spPr/>
        <p:txBody>
          <a:bodyPr/>
          <a:lstStyle>
            <a:lvl1pPr>
              <a:defRPr/>
            </a:lvl1pPr>
          </a:lstStyle>
          <a:p>
            <a:pPr>
              <a:defRPr/>
            </a:pPr>
            <a:fld id="{DE593D69-8259-4661-8B17-C273E29694E7}" type="slidenum">
              <a:rPr lang="bg-BG" altLang="en-US"/>
              <a:pPr>
                <a:defRPr/>
              </a:pPr>
              <a:t>‹#›</a:t>
            </a:fld>
            <a:endParaRPr lang="bg-BG" altLang="en-US"/>
          </a:p>
        </p:txBody>
      </p:sp>
    </p:spTree>
    <p:extLst>
      <p:ext uri="{BB962C8B-B14F-4D97-AF65-F5344CB8AC3E}">
        <p14:creationId xmlns:p14="http://schemas.microsoft.com/office/powerpoint/2010/main" val="139099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bg-BG"/>
          </a:p>
        </p:txBody>
      </p:sp>
      <p:sp>
        <p:nvSpPr>
          <p:cNvPr id="5" name="Footer Placeholder 21"/>
          <p:cNvSpPr>
            <a:spLocks noGrp="1"/>
          </p:cNvSpPr>
          <p:nvPr>
            <p:ph type="ftr" sz="quarter" idx="11"/>
          </p:nvPr>
        </p:nvSpPr>
        <p:spPr/>
        <p:txBody>
          <a:bodyPr/>
          <a:lstStyle>
            <a:lvl1pPr>
              <a:defRPr/>
            </a:lvl1pPr>
          </a:lstStyle>
          <a:p>
            <a:pPr>
              <a:defRPr/>
            </a:pPr>
            <a:endParaRPr lang="bg-BG"/>
          </a:p>
        </p:txBody>
      </p:sp>
      <p:sp>
        <p:nvSpPr>
          <p:cNvPr id="6" name="Slide Number Placeholder 17"/>
          <p:cNvSpPr>
            <a:spLocks noGrp="1"/>
          </p:cNvSpPr>
          <p:nvPr>
            <p:ph type="sldNum" sz="quarter" idx="12"/>
          </p:nvPr>
        </p:nvSpPr>
        <p:spPr/>
        <p:txBody>
          <a:bodyPr/>
          <a:lstStyle>
            <a:lvl1pPr>
              <a:defRPr/>
            </a:lvl1pPr>
          </a:lstStyle>
          <a:p>
            <a:pPr>
              <a:defRPr/>
            </a:pPr>
            <a:fld id="{3E9AF50B-ACA4-4FA5-8907-2887A89D90F3}" type="slidenum">
              <a:rPr lang="bg-BG" altLang="en-US"/>
              <a:pPr>
                <a:defRPr/>
              </a:pPr>
              <a:t>‹#›</a:t>
            </a:fld>
            <a:endParaRPr lang="bg-BG" altLang="en-US"/>
          </a:p>
        </p:txBody>
      </p:sp>
    </p:spTree>
    <p:extLst>
      <p:ext uri="{BB962C8B-B14F-4D97-AF65-F5344CB8AC3E}">
        <p14:creationId xmlns:p14="http://schemas.microsoft.com/office/powerpoint/2010/main" val="397674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8F97D936-6536-4234-9528-F63D5F13760D}" type="slidenum">
              <a:rPr lang="en-US" altLang="en-US"/>
              <a:pPr>
                <a:defRPr/>
              </a:pPr>
              <a:t>‹#›</a:t>
            </a:fld>
            <a:endParaRPr lang="en-US" altLang="en-US"/>
          </a:p>
        </p:txBody>
      </p:sp>
    </p:spTree>
    <p:extLst>
      <p:ext uri="{BB962C8B-B14F-4D97-AF65-F5344CB8AC3E}">
        <p14:creationId xmlns:p14="http://schemas.microsoft.com/office/powerpoint/2010/main" val="203686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bg-BG"/>
          </a:p>
        </p:txBody>
      </p:sp>
      <p:sp>
        <p:nvSpPr>
          <p:cNvPr id="5" name="Footer Placeholder 21"/>
          <p:cNvSpPr>
            <a:spLocks noGrp="1"/>
          </p:cNvSpPr>
          <p:nvPr>
            <p:ph type="ftr" sz="quarter" idx="11"/>
          </p:nvPr>
        </p:nvSpPr>
        <p:spPr/>
        <p:txBody>
          <a:bodyPr/>
          <a:lstStyle>
            <a:lvl1pPr>
              <a:defRPr/>
            </a:lvl1pPr>
          </a:lstStyle>
          <a:p>
            <a:pPr>
              <a:defRPr/>
            </a:pPr>
            <a:endParaRPr lang="bg-BG"/>
          </a:p>
        </p:txBody>
      </p:sp>
      <p:sp>
        <p:nvSpPr>
          <p:cNvPr id="6" name="Slide Number Placeholder 17"/>
          <p:cNvSpPr>
            <a:spLocks noGrp="1"/>
          </p:cNvSpPr>
          <p:nvPr>
            <p:ph type="sldNum" sz="quarter" idx="12"/>
          </p:nvPr>
        </p:nvSpPr>
        <p:spPr/>
        <p:txBody>
          <a:bodyPr/>
          <a:lstStyle>
            <a:lvl1pPr>
              <a:defRPr/>
            </a:lvl1pPr>
          </a:lstStyle>
          <a:p>
            <a:pPr>
              <a:defRPr/>
            </a:pPr>
            <a:fld id="{B52907BF-E5C9-4407-A210-025548F9C9DF}" type="slidenum">
              <a:rPr lang="bg-BG" altLang="en-US"/>
              <a:pPr>
                <a:defRPr/>
              </a:pPr>
              <a:t>‹#›</a:t>
            </a:fld>
            <a:endParaRPr lang="bg-BG" altLang="en-US"/>
          </a:p>
        </p:txBody>
      </p:sp>
    </p:spTree>
    <p:extLst>
      <p:ext uri="{BB962C8B-B14F-4D97-AF65-F5344CB8AC3E}">
        <p14:creationId xmlns:p14="http://schemas.microsoft.com/office/powerpoint/2010/main" val="91170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141A353C-2CB4-43BA-B366-2D2AADD92A77}" type="slidenum">
              <a:rPr lang="bg-BG" altLang="en-US"/>
              <a:pPr>
                <a:defRPr/>
              </a:pPr>
              <a:t>‹#›</a:t>
            </a:fld>
            <a:endParaRPr lang="bg-BG" altLang="en-US"/>
          </a:p>
        </p:txBody>
      </p:sp>
    </p:spTree>
    <p:extLst>
      <p:ext uri="{BB962C8B-B14F-4D97-AF65-F5344CB8AC3E}">
        <p14:creationId xmlns:p14="http://schemas.microsoft.com/office/powerpoint/2010/main" val="33225311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bg-BG"/>
          </a:p>
        </p:txBody>
      </p:sp>
      <p:sp>
        <p:nvSpPr>
          <p:cNvPr id="6" name="Footer Placeholder 21"/>
          <p:cNvSpPr>
            <a:spLocks noGrp="1"/>
          </p:cNvSpPr>
          <p:nvPr>
            <p:ph type="ftr" sz="quarter" idx="11"/>
          </p:nvPr>
        </p:nvSpPr>
        <p:spPr/>
        <p:txBody>
          <a:bodyPr/>
          <a:lstStyle>
            <a:lvl1pPr>
              <a:defRPr/>
            </a:lvl1pPr>
          </a:lstStyle>
          <a:p>
            <a:pPr>
              <a:defRPr/>
            </a:pPr>
            <a:endParaRPr lang="bg-BG"/>
          </a:p>
        </p:txBody>
      </p:sp>
      <p:sp>
        <p:nvSpPr>
          <p:cNvPr id="7" name="Slide Number Placeholder 17"/>
          <p:cNvSpPr>
            <a:spLocks noGrp="1"/>
          </p:cNvSpPr>
          <p:nvPr>
            <p:ph type="sldNum" sz="quarter" idx="12"/>
          </p:nvPr>
        </p:nvSpPr>
        <p:spPr/>
        <p:txBody>
          <a:bodyPr/>
          <a:lstStyle>
            <a:lvl1pPr>
              <a:defRPr/>
            </a:lvl1pPr>
          </a:lstStyle>
          <a:p>
            <a:pPr>
              <a:defRPr/>
            </a:pPr>
            <a:fld id="{8665BE0B-80B5-4E12-B8D9-81D0D84211B2}" type="slidenum">
              <a:rPr lang="bg-BG" altLang="en-US"/>
              <a:pPr>
                <a:defRPr/>
              </a:pPr>
              <a:t>‹#›</a:t>
            </a:fld>
            <a:endParaRPr lang="bg-BG" altLang="en-US"/>
          </a:p>
        </p:txBody>
      </p:sp>
    </p:spTree>
    <p:extLst>
      <p:ext uri="{BB962C8B-B14F-4D97-AF65-F5344CB8AC3E}">
        <p14:creationId xmlns:p14="http://schemas.microsoft.com/office/powerpoint/2010/main" val="423855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bg-BG"/>
          </a:p>
        </p:txBody>
      </p:sp>
      <p:sp>
        <p:nvSpPr>
          <p:cNvPr id="8" name="Footer Placeholder 21"/>
          <p:cNvSpPr>
            <a:spLocks noGrp="1"/>
          </p:cNvSpPr>
          <p:nvPr>
            <p:ph type="ftr" sz="quarter" idx="11"/>
          </p:nvPr>
        </p:nvSpPr>
        <p:spPr/>
        <p:txBody>
          <a:bodyPr/>
          <a:lstStyle>
            <a:lvl1pPr>
              <a:defRPr/>
            </a:lvl1pPr>
          </a:lstStyle>
          <a:p>
            <a:pPr>
              <a:defRPr/>
            </a:pPr>
            <a:endParaRPr lang="bg-BG"/>
          </a:p>
        </p:txBody>
      </p:sp>
      <p:sp>
        <p:nvSpPr>
          <p:cNvPr id="9" name="Slide Number Placeholder 17"/>
          <p:cNvSpPr>
            <a:spLocks noGrp="1"/>
          </p:cNvSpPr>
          <p:nvPr>
            <p:ph type="sldNum" sz="quarter" idx="12"/>
          </p:nvPr>
        </p:nvSpPr>
        <p:spPr/>
        <p:txBody>
          <a:bodyPr/>
          <a:lstStyle>
            <a:lvl1pPr>
              <a:defRPr/>
            </a:lvl1pPr>
          </a:lstStyle>
          <a:p>
            <a:pPr>
              <a:defRPr/>
            </a:pPr>
            <a:fld id="{69511B05-62A6-40B7-83B6-64899214C25F}" type="slidenum">
              <a:rPr lang="bg-BG" altLang="en-US"/>
              <a:pPr>
                <a:defRPr/>
              </a:pPr>
              <a:t>‹#›</a:t>
            </a:fld>
            <a:endParaRPr lang="bg-BG" altLang="en-US"/>
          </a:p>
        </p:txBody>
      </p:sp>
    </p:spTree>
    <p:extLst>
      <p:ext uri="{BB962C8B-B14F-4D97-AF65-F5344CB8AC3E}">
        <p14:creationId xmlns:p14="http://schemas.microsoft.com/office/powerpoint/2010/main" val="285749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bg-BG"/>
          </a:p>
        </p:txBody>
      </p:sp>
      <p:sp>
        <p:nvSpPr>
          <p:cNvPr id="4" name="Footer Placeholder 21"/>
          <p:cNvSpPr>
            <a:spLocks noGrp="1"/>
          </p:cNvSpPr>
          <p:nvPr>
            <p:ph type="ftr" sz="quarter" idx="11"/>
          </p:nvPr>
        </p:nvSpPr>
        <p:spPr/>
        <p:txBody>
          <a:bodyPr/>
          <a:lstStyle>
            <a:lvl1pPr>
              <a:defRPr/>
            </a:lvl1pPr>
          </a:lstStyle>
          <a:p>
            <a:pPr>
              <a:defRPr/>
            </a:pPr>
            <a:endParaRPr lang="bg-BG"/>
          </a:p>
        </p:txBody>
      </p:sp>
      <p:sp>
        <p:nvSpPr>
          <p:cNvPr id="5" name="Slide Number Placeholder 17"/>
          <p:cNvSpPr>
            <a:spLocks noGrp="1"/>
          </p:cNvSpPr>
          <p:nvPr>
            <p:ph type="sldNum" sz="quarter" idx="12"/>
          </p:nvPr>
        </p:nvSpPr>
        <p:spPr/>
        <p:txBody>
          <a:bodyPr/>
          <a:lstStyle>
            <a:lvl1pPr>
              <a:defRPr/>
            </a:lvl1pPr>
          </a:lstStyle>
          <a:p>
            <a:pPr>
              <a:defRPr/>
            </a:pPr>
            <a:fld id="{B13B16A8-12DD-480B-B71D-1C2238619A50}" type="slidenum">
              <a:rPr lang="bg-BG" altLang="en-US"/>
              <a:pPr>
                <a:defRPr/>
              </a:pPr>
              <a:t>‹#›</a:t>
            </a:fld>
            <a:endParaRPr lang="bg-BG" altLang="en-US"/>
          </a:p>
        </p:txBody>
      </p:sp>
    </p:spTree>
    <p:extLst>
      <p:ext uri="{BB962C8B-B14F-4D97-AF65-F5344CB8AC3E}">
        <p14:creationId xmlns:p14="http://schemas.microsoft.com/office/powerpoint/2010/main" val="159507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bg-BG"/>
          </a:p>
        </p:txBody>
      </p:sp>
      <p:sp>
        <p:nvSpPr>
          <p:cNvPr id="3" name="Footer Placeholder 21"/>
          <p:cNvSpPr>
            <a:spLocks noGrp="1"/>
          </p:cNvSpPr>
          <p:nvPr>
            <p:ph type="ftr" sz="quarter" idx="11"/>
          </p:nvPr>
        </p:nvSpPr>
        <p:spPr/>
        <p:txBody>
          <a:bodyPr/>
          <a:lstStyle>
            <a:lvl1pPr>
              <a:defRPr/>
            </a:lvl1pPr>
          </a:lstStyle>
          <a:p>
            <a:pPr>
              <a:defRPr/>
            </a:pPr>
            <a:endParaRPr lang="bg-BG"/>
          </a:p>
        </p:txBody>
      </p:sp>
      <p:sp>
        <p:nvSpPr>
          <p:cNvPr id="4" name="Slide Number Placeholder 17"/>
          <p:cNvSpPr>
            <a:spLocks noGrp="1"/>
          </p:cNvSpPr>
          <p:nvPr>
            <p:ph type="sldNum" sz="quarter" idx="12"/>
          </p:nvPr>
        </p:nvSpPr>
        <p:spPr/>
        <p:txBody>
          <a:bodyPr/>
          <a:lstStyle>
            <a:lvl1pPr>
              <a:defRPr/>
            </a:lvl1pPr>
          </a:lstStyle>
          <a:p>
            <a:pPr>
              <a:defRPr/>
            </a:pPr>
            <a:fld id="{6B35F1C5-22B6-487B-B8BF-D32A852AA250}" type="slidenum">
              <a:rPr lang="bg-BG" altLang="en-US"/>
              <a:pPr>
                <a:defRPr/>
              </a:pPr>
              <a:t>‹#›</a:t>
            </a:fld>
            <a:endParaRPr lang="bg-BG" altLang="en-US"/>
          </a:p>
        </p:txBody>
      </p:sp>
    </p:spTree>
    <p:extLst>
      <p:ext uri="{BB962C8B-B14F-4D97-AF65-F5344CB8AC3E}">
        <p14:creationId xmlns:p14="http://schemas.microsoft.com/office/powerpoint/2010/main" val="35493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bg-BG"/>
          </a:p>
        </p:txBody>
      </p:sp>
      <p:sp>
        <p:nvSpPr>
          <p:cNvPr id="6" name="Footer Placeholder 21"/>
          <p:cNvSpPr>
            <a:spLocks noGrp="1"/>
          </p:cNvSpPr>
          <p:nvPr>
            <p:ph type="ftr" sz="quarter" idx="11"/>
          </p:nvPr>
        </p:nvSpPr>
        <p:spPr/>
        <p:txBody>
          <a:bodyPr/>
          <a:lstStyle>
            <a:lvl1pPr>
              <a:defRPr/>
            </a:lvl1pPr>
          </a:lstStyle>
          <a:p>
            <a:pPr>
              <a:defRPr/>
            </a:pPr>
            <a:endParaRPr lang="bg-BG"/>
          </a:p>
        </p:txBody>
      </p:sp>
      <p:sp>
        <p:nvSpPr>
          <p:cNvPr id="7" name="Slide Number Placeholder 17"/>
          <p:cNvSpPr>
            <a:spLocks noGrp="1"/>
          </p:cNvSpPr>
          <p:nvPr>
            <p:ph type="sldNum" sz="quarter" idx="12"/>
          </p:nvPr>
        </p:nvSpPr>
        <p:spPr/>
        <p:txBody>
          <a:bodyPr/>
          <a:lstStyle>
            <a:lvl1pPr>
              <a:defRPr/>
            </a:lvl1pPr>
          </a:lstStyle>
          <a:p>
            <a:pPr>
              <a:defRPr/>
            </a:pPr>
            <a:fld id="{9F563ECF-82AC-4550-8896-FC1C596E208D}" type="slidenum">
              <a:rPr lang="bg-BG" altLang="en-US"/>
              <a:pPr>
                <a:defRPr/>
              </a:pPr>
              <a:t>‹#›</a:t>
            </a:fld>
            <a:endParaRPr lang="bg-BG" altLang="en-US"/>
          </a:p>
        </p:txBody>
      </p:sp>
    </p:spTree>
    <p:extLst>
      <p:ext uri="{BB962C8B-B14F-4D97-AF65-F5344CB8AC3E}">
        <p14:creationId xmlns:p14="http://schemas.microsoft.com/office/powerpoint/2010/main" val="257989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bg-BG"/>
          </a:p>
        </p:txBody>
      </p:sp>
      <p:sp>
        <p:nvSpPr>
          <p:cNvPr id="10" name="Footer Placeholder 5"/>
          <p:cNvSpPr>
            <a:spLocks noGrp="1"/>
          </p:cNvSpPr>
          <p:nvPr>
            <p:ph type="ftr" sz="quarter" idx="11"/>
          </p:nvPr>
        </p:nvSpPr>
        <p:spPr/>
        <p:txBody>
          <a:bodyPr/>
          <a:lstStyle>
            <a:lvl1pPr>
              <a:defRPr/>
            </a:lvl1pPr>
          </a:lstStyle>
          <a:p>
            <a:pPr>
              <a:defRPr/>
            </a:pPr>
            <a:endParaRPr lang="bg-BG"/>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494225E-68BE-4134-A95D-791AA74A603E}" type="slidenum">
              <a:rPr lang="bg-BG" altLang="en-US"/>
              <a:pPr>
                <a:defRPr/>
              </a:pPr>
              <a:t>‹#›</a:t>
            </a:fld>
            <a:endParaRPr lang="bg-BG" altLang="en-US"/>
          </a:p>
        </p:txBody>
      </p:sp>
    </p:spTree>
    <p:extLst>
      <p:ext uri="{BB962C8B-B14F-4D97-AF65-F5344CB8AC3E}">
        <p14:creationId xmlns:p14="http://schemas.microsoft.com/office/powerpoint/2010/main" val="209567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bg-B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bg-B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AB33E2FC-E4D4-4EBC-9D7F-44780851572A}" type="slidenum">
              <a:rPr lang="bg-BG" altLang="en-US"/>
              <a:pPr>
                <a:defRPr/>
              </a:pPr>
              <a:t>‹#›</a:t>
            </a:fld>
            <a:endParaRPr lang="bg-BG"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4582" r:id="rId1"/>
    <p:sldLayoutId id="2147484574" r:id="rId2"/>
    <p:sldLayoutId id="2147484583" r:id="rId3"/>
    <p:sldLayoutId id="2147484575" r:id="rId4"/>
    <p:sldLayoutId id="2147484576" r:id="rId5"/>
    <p:sldLayoutId id="2147484577" r:id="rId6"/>
    <p:sldLayoutId id="2147484578" r:id="rId7"/>
    <p:sldLayoutId id="2147484579" r:id="rId8"/>
    <p:sldLayoutId id="2147484584" r:id="rId9"/>
    <p:sldLayoutId id="2147484580" r:id="rId10"/>
    <p:sldLayoutId id="2147484581" r:id="rId11"/>
    <p:sldLayoutId id="2147484585" r:id="rId12"/>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hyperlink" Target="https://europa.eu/etia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tias.acu1@frontex.europa.eu" TargetMode="External"/><Relationship Id="rId11" Type="http://schemas.openxmlformats.org/officeDocument/2006/relationships/image" Target="../media/image33.png"/><Relationship Id="rId5" Type="http://schemas.openxmlformats.org/officeDocument/2006/relationships/hyperlink" Target="mailto:carriers_onboarding@eulisa.europa.eu" TargetMode="External"/><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1.png"/><Relationship Id="rId10"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990600"/>
            <a:ext cx="7924800" cy="3733800"/>
          </a:xfrm>
          <a:prstGeom prst="rect">
            <a:avLst/>
          </a:prstGeom>
        </p:spPr>
        <p:txBody>
          <a:bodyPr anchor="b"/>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marL="342900" indent="-273050" algn="ctr">
              <a:lnSpc>
                <a:spcPct val="100000"/>
              </a:lnSpc>
              <a:spcBef>
                <a:spcPct val="20000"/>
              </a:spcBef>
              <a:defRPr/>
            </a:pPr>
            <a: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ДИРЕКЦИЯ</a:t>
            </a:r>
            <a:b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„МЕЖДУНАРОДНО ОПЕРАТИВНО СЪТРУДНИЧЕСТВО“ </a:t>
            </a:r>
            <a:b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r>
              <a:rPr lang="bg-BG" altLang="en-US" sz="3200" b="1" cap="none" dirty="0" smtClean="0">
                <a:latin typeface="Times New Roman" panose="02020603050405020304" pitchFamily="18" charset="0"/>
                <a:ea typeface="+mn-ea"/>
                <a:cs typeface="Times New Roman" panose="02020603050405020304" pitchFamily="18" charset="0"/>
              </a:rPr>
              <a:t/>
            </a:r>
            <a:br>
              <a:rPr lang="bg-BG" altLang="en-US" sz="3200" b="1" cap="none" dirty="0" smtClean="0">
                <a:latin typeface="Times New Roman" panose="02020603050405020304" pitchFamily="18" charset="0"/>
                <a:ea typeface="+mn-ea"/>
                <a:cs typeface="Times New Roman" panose="02020603050405020304" pitchFamily="18" charset="0"/>
              </a:rPr>
            </a:br>
            <a: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НАЦИОНАЛНО ЗВЕНО ЕТИАС</a:t>
            </a:r>
            <a:r>
              <a:rPr lang="en-US"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БЪЛГАРИЯ</a:t>
            </a:r>
            <a:br>
              <a:rPr lang="bg-BG" altLang="en-US"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181600"/>
            <a:ext cx="4322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52400"/>
            <a:ext cx="14906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8113"/>
            <a:ext cx="1041400" cy="10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0225" y="0"/>
            <a:ext cx="9937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96863" y="685800"/>
            <a:ext cx="8534400" cy="787400"/>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auto">
              <a:spcAft>
                <a:spcPts val="0"/>
              </a:spcAft>
              <a:defRPr/>
            </a:pPr>
            <a:r>
              <a:rPr lang="bg-BG" altLang="bg-BG" sz="4000" b="1" cap="none" dirty="0" smtClean="0">
                <a:effectLst>
                  <a:outerShdw blurRad="38100" dist="38100" dir="2700000" algn="tl">
                    <a:srgbClr val="000000"/>
                  </a:outerShdw>
                </a:effectLst>
                <a:latin typeface="Times New Roman" panose="02020603050405020304" pitchFamily="18" charset="0"/>
                <a:ea typeface="Verdana" panose="020B0604030504040204" pitchFamily="34" charset="0"/>
                <a:cs typeface="Times New Roman" panose="02020603050405020304" pitchFamily="18" charset="0"/>
              </a:rPr>
              <a:t>БЛАГОДАРИМ ВИ ЗА ВНИМАНИЕТО!</a:t>
            </a:r>
            <a:endParaRPr lang="bg-BG" sz="4000" b="1" dirty="0">
              <a:latin typeface="Times New Roman" panose="02020603050405020304" pitchFamily="18" charset="0"/>
              <a:cs typeface="Times New Roman" panose="02020603050405020304" pitchFamily="18" charset="0"/>
            </a:endParaRPr>
          </a:p>
        </p:txBody>
      </p:sp>
      <p:pic>
        <p:nvPicPr>
          <p:cNvPr id="38917" name="Picture 2" descr="Thank You for Your Attention Stock Photo - Image of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60500"/>
            <a:ext cx="49133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1141413" y="5022850"/>
            <a:ext cx="7689850" cy="1835150"/>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69850" indent="0" algn="r" eaLnBrk="0" hangingPunct="0">
              <a:lnSpc>
                <a:spcPct val="100000"/>
              </a:lnSpc>
              <a:spcBef>
                <a:spcPct val="20000"/>
              </a:spcBef>
              <a:buClr>
                <a:srgbClr val="629DD1"/>
              </a:buClr>
              <a:buSzPct val="76000"/>
              <a:buFont typeface="Arial" panose="020B0604020202020204" pitchFamily="34" charset="0"/>
              <a:buNone/>
              <a:defRPr/>
            </a:pP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Данни за контакт с Национално звено</a:t>
            </a:r>
            <a:r>
              <a:rPr lang="en-GB"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ЕТИАС</a:t>
            </a:r>
          </a:p>
          <a:p>
            <a:pPr marL="69850" indent="0" algn="r" eaLnBrk="0" hangingPunct="0">
              <a:lnSpc>
                <a:spcPct val="100000"/>
              </a:lnSpc>
              <a:spcBef>
                <a:spcPct val="20000"/>
              </a:spcBef>
              <a:buClr>
                <a:srgbClr val="629DD1"/>
              </a:buClr>
              <a:buSzPct val="76000"/>
              <a:buFont typeface="Arial" panose="020B0604020202020204" pitchFamily="34" charset="0"/>
              <a:buNone/>
              <a:defRPr/>
            </a:pP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ДМОС-МВР</a:t>
            </a:r>
          </a:p>
          <a:p>
            <a:pPr marL="69850" indent="0" algn="r" eaLnBrk="0" hangingPunct="0">
              <a:lnSpc>
                <a:spcPct val="100000"/>
              </a:lnSpc>
              <a:spcBef>
                <a:spcPct val="20000"/>
              </a:spcBef>
              <a:buClr>
                <a:srgbClr val="629DD1"/>
              </a:buClr>
              <a:buSzPct val="76000"/>
              <a:buFont typeface="Arial" panose="020B0604020202020204" pitchFamily="34" charset="0"/>
              <a:buNone/>
              <a:defRPr/>
            </a:pP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Сектор „ЕОЦ и ЕТИАС“</a:t>
            </a:r>
          </a:p>
          <a:p>
            <a:pPr marL="69850" indent="0" algn="r" eaLnBrk="0" hangingPunct="0">
              <a:lnSpc>
                <a:spcPct val="100000"/>
              </a:lnSpc>
              <a:spcBef>
                <a:spcPct val="20000"/>
              </a:spcBef>
              <a:buClr>
                <a:srgbClr val="629DD1"/>
              </a:buClr>
              <a:buSzPct val="76000"/>
              <a:buFont typeface="Arial" panose="020B0604020202020204" pitchFamily="34" charset="0"/>
              <a:buNone/>
              <a:defRPr/>
            </a:pP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Тел.: </a:t>
            </a:r>
            <a:r>
              <a:rPr lang="en-GB"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22102, </a:t>
            </a: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24351,</a:t>
            </a:r>
            <a:r>
              <a:rPr lang="en-GB"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24368, 24369</a:t>
            </a:r>
            <a:endParaRPr lang="en-US"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marL="69850" indent="0" algn="r" eaLnBrk="0" hangingPunct="0">
              <a:lnSpc>
                <a:spcPct val="100000"/>
              </a:lnSpc>
              <a:spcBef>
                <a:spcPct val="20000"/>
              </a:spcBef>
              <a:buClr>
                <a:srgbClr val="629DD1"/>
              </a:buClr>
              <a:buSzPct val="76000"/>
              <a:buFont typeface="Arial" panose="020B0604020202020204" pitchFamily="34" charset="0"/>
              <a:buNone/>
              <a:defRPr/>
            </a:pPr>
            <a:r>
              <a:rPr lang="en-US"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e-mail: etias@mvr.bg</a:t>
            </a:r>
            <a:endParaRPr lang="bg-BG" altLang="bg-BG" b="1"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marL="69850" indent="0" eaLnBrk="0" hangingPunct="0">
              <a:lnSpc>
                <a:spcPct val="100000"/>
              </a:lnSpc>
              <a:spcBef>
                <a:spcPct val="20000"/>
              </a:spcBef>
              <a:buClr>
                <a:srgbClr val="629DD1"/>
              </a:buClr>
              <a:buSzPct val="76000"/>
              <a:buFont typeface="Arial" panose="020B0604020202020204" pitchFamily="34" charset="0"/>
              <a:buNone/>
              <a:defRPr/>
            </a:pPr>
            <a:endParaRPr lang="bg-BG" altLang="bg-BG" smtClean="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Arial" panose="020B0604020202020204" pitchFamily="34" charset="0"/>
              <a:buNone/>
              <a:defRPr/>
            </a:pPr>
            <a:endParaRPr lang="bg-B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269515" y="609476"/>
            <a:ext cx="2286000" cy="693737"/>
          </a:xfrm>
          <a:prstGeom prst="rect">
            <a:avLst/>
          </a:prstGeom>
          <a:ln>
            <a:noFill/>
          </a:ln>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auto">
              <a:spcAft>
                <a:spcPts val="0"/>
              </a:spcAft>
              <a:defRPr/>
            </a:pPr>
            <a:r>
              <a:rPr lang="bg-BG" sz="3200" b="1"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КАКВО Е СВИ</a:t>
            </a:r>
            <a:r>
              <a:rPr lang="en-US" sz="3200" b="1"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bg-BG" sz="3200" dirty="0">
              <a:latin typeface="Times New Roman" panose="02020603050405020304" pitchFamily="18" charset="0"/>
              <a:cs typeface="Times New Roman" panose="02020603050405020304" pitchFamily="18" charset="0"/>
            </a:endParaRPr>
          </a:p>
        </p:txBody>
      </p:sp>
      <p:sp>
        <p:nvSpPr>
          <p:cNvPr id="14" name="Content Placeholder 2"/>
          <p:cNvSpPr txBox="1">
            <a:spLocks/>
          </p:cNvSpPr>
          <p:nvPr/>
        </p:nvSpPr>
        <p:spPr>
          <a:xfrm>
            <a:off x="76200" y="1524000"/>
            <a:ext cx="3048000" cy="5029200"/>
          </a:xfrm>
          <a:prstGeom prst="rect">
            <a:avLst/>
          </a:prstGeom>
          <a:effectLst/>
        </p:spPr>
        <p:txBody>
          <a:bodyP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69850" indent="0" algn="just" eaLnBrk="0" hangingPunct="0">
              <a:lnSpc>
                <a:spcPct val="107000"/>
              </a:lnSpc>
              <a:spcBef>
                <a:spcPct val="20000"/>
              </a:spcBef>
              <a:spcAft>
                <a:spcPts val="800"/>
              </a:spcAft>
              <a:buClr>
                <a:srgbClr val="629DD1"/>
              </a:buClr>
              <a:buSzPct val="76000"/>
              <a:buFont typeface="Arial" panose="020B0604020202020204" pitchFamily="34" charset="0"/>
              <a:buNone/>
              <a:defRPr/>
            </a:pPr>
            <a:r>
              <a:rPr lang="ru-RU" altLang="en-US" sz="1600" b="1" i="1" dirty="0" smtClean="0">
                <a:latin typeface="Times New Roman" panose="02020603050405020304" pitchFamily="18" charset="0"/>
                <a:cs typeface="Times New Roman" panose="02020603050405020304" pitchFamily="18" charset="0"/>
              </a:rPr>
              <a:t>	</a:t>
            </a:r>
            <a:r>
              <a:rPr lang="ru-RU" altLang="en-US" sz="1600" b="1" dirty="0" smtClean="0">
                <a:latin typeface="Times New Roman" panose="02020603050405020304" pitchFamily="18" charset="0"/>
                <a:cs typeface="Times New Roman" panose="02020603050405020304" pitchFamily="18" charset="0"/>
              </a:rPr>
              <a:t>Европейска</a:t>
            </a:r>
            <a:r>
              <a:rPr lang="bg-BG" altLang="en-US" sz="1600" b="1" dirty="0" smtClean="0">
                <a:latin typeface="Times New Roman" panose="02020603050405020304" pitchFamily="18" charset="0"/>
                <a:cs typeface="Times New Roman" panose="02020603050405020304" pitchFamily="18" charset="0"/>
              </a:rPr>
              <a:t>та</a:t>
            </a:r>
            <a:r>
              <a:rPr lang="ru-RU" altLang="en-US" sz="1600" b="1" dirty="0" smtClean="0">
                <a:latin typeface="Times New Roman" panose="02020603050405020304" pitchFamily="18" charset="0"/>
                <a:cs typeface="Times New Roman" panose="02020603050405020304" pitchFamily="18" charset="0"/>
              </a:rPr>
              <a:t> система за информация за пътуванията и разрешаването им </a:t>
            </a:r>
            <a:r>
              <a:rPr lang="ru-RU" altLang="en-US" sz="1600" dirty="0" smtClean="0">
                <a:latin typeface="Times New Roman" panose="02020603050405020304" pitchFamily="18" charset="0"/>
                <a:cs typeface="Times New Roman" panose="02020603050405020304" pitchFamily="18" charset="0"/>
              </a:rPr>
              <a:t>(</a:t>
            </a:r>
            <a:r>
              <a:rPr lang="ru-RU" altLang="en-US" sz="1600" b="1" dirty="0" smtClean="0">
                <a:latin typeface="Times New Roman" panose="02020603050405020304" pitchFamily="18" charset="0"/>
                <a:cs typeface="Times New Roman" panose="02020603050405020304" pitchFamily="18" charset="0"/>
              </a:rPr>
              <a:t>ETIAS</a:t>
            </a:r>
            <a:r>
              <a:rPr lang="ru-RU" altLang="en-US" sz="1600" dirty="0" smtClean="0">
                <a:latin typeface="Times New Roman" panose="02020603050405020304" pitchFamily="18" charset="0"/>
                <a:cs typeface="Times New Roman" panose="02020603050405020304" pitchFamily="18" charset="0"/>
              </a:rPr>
              <a:t>) е разрешителна система по отношение на граждани на трети държави, освободени от изискването за притежаване на виза при преминаване на външните граници, която позволява да се прецени дали присъствието на тези граждани, на територията на държавите членки, би представлявало </a:t>
            </a:r>
            <a:r>
              <a:rPr lang="ru-RU" altLang="en-US" sz="1600" b="1" dirty="0" smtClean="0">
                <a:latin typeface="Times New Roman" panose="02020603050405020304" pitchFamily="18" charset="0"/>
                <a:cs typeface="Times New Roman" panose="02020603050405020304" pitchFamily="18" charset="0"/>
              </a:rPr>
              <a:t>риск за сигурността, риск от незаконна имиграция или висок епидемичен риск</a:t>
            </a:r>
            <a:r>
              <a:rPr lang="ru-RU" altLang="en-US" sz="1600" dirty="0" smtClean="0">
                <a:latin typeface="Times New Roman" panose="02020603050405020304" pitchFamily="18" charset="0"/>
                <a:cs typeface="Times New Roman" panose="02020603050405020304" pitchFamily="18" charset="0"/>
              </a:rPr>
              <a:t>. </a:t>
            </a:r>
          </a:p>
          <a:p>
            <a:pPr marL="69850" indent="0" algn="just" eaLnBrk="0" hangingPunct="0">
              <a:lnSpc>
                <a:spcPct val="107000"/>
              </a:lnSpc>
              <a:spcBef>
                <a:spcPct val="20000"/>
              </a:spcBef>
              <a:spcAft>
                <a:spcPts val="800"/>
              </a:spcAft>
              <a:buClr>
                <a:srgbClr val="629DD1"/>
              </a:buClr>
              <a:buSzPct val="76000"/>
              <a:buFont typeface="Arial" panose="020B0604020202020204" pitchFamily="34" charset="0"/>
              <a:buNone/>
              <a:defRPr/>
            </a:pPr>
            <a:r>
              <a:rPr lang="ru-RU" altLang="en-US" sz="1600" dirty="0" smtClean="0">
                <a:latin typeface="Times New Roman" panose="02020603050405020304" pitchFamily="18" charset="0"/>
                <a:cs typeface="Times New Roman" panose="02020603050405020304" pitchFamily="18" charset="0"/>
              </a:rPr>
              <a:t>	ETIAS позволява на пътниците да влизат и да остават на територията на </a:t>
            </a:r>
            <a:r>
              <a:rPr lang="ru-RU" altLang="en-US" sz="1600" b="1" dirty="0" smtClean="0">
                <a:latin typeface="Times New Roman" panose="02020603050405020304" pitchFamily="18" charset="0"/>
                <a:cs typeface="Times New Roman" panose="02020603050405020304" pitchFamily="18" charset="0"/>
              </a:rPr>
              <a:t>30 </a:t>
            </a:r>
            <a:r>
              <a:rPr lang="en-US" altLang="en-US" sz="1600" b="1" dirty="0" smtClean="0">
                <a:latin typeface="Times New Roman" panose="02020603050405020304" pitchFamily="18" charset="0"/>
                <a:cs typeface="Times New Roman" panose="02020603050405020304" pitchFamily="18" charset="0"/>
              </a:rPr>
              <a:t>e</a:t>
            </a:r>
            <a:r>
              <a:rPr lang="ru-RU" altLang="en-US" sz="1600" b="1" dirty="0" smtClean="0">
                <a:latin typeface="Times New Roman" panose="02020603050405020304" pitchFamily="18" charset="0"/>
                <a:cs typeface="Times New Roman" panose="02020603050405020304" pitchFamily="18" charset="0"/>
              </a:rPr>
              <a:t>вропейски държави</a:t>
            </a:r>
            <a:r>
              <a:rPr lang="ru-RU" altLang="en-US" sz="1600" dirty="0" smtClean="0">
                <a:latin typeface="Times New Roman" panose="02020603050405020304" pitchFamily="18" charset="0"/>
                <a:cs typeface="Times New Roman" panose="02020603050405020304" pitchFamily="18" charset="0"/>
              </a:rPr>
              <a:t> само за краткосрочен престой – </a:t>
            </a:r>
            <a:r>
              <a:rPr lang="ru-RU" altLang="en-US" sz="1600" b="1" dirty="0" smtClean="0">
                <a:latin typeface="Times New Roman" panose="02020603050405020304" pitchFamily="18" charset="0"/>
                <a:cs typeface="Times New Roman" panose="02020603050405020304" pitchFamily="18" charset="0"/>
              </a:rPr>
              <a:t>не повече от 90 дни </a:t>
            </a:r>
            <a:r>
              <a:rPr lang="ru-RU" altLang="en-US" sz="1600" dirty="0" smtClean="0">
                <a:latin typeface="Times New Roman" panose="02020603050405020304" pitchFamily="18" charset="0"/>
                <a:cs typeface="Times New Roman" panose="02020603050405020304" pitchFamily="18" charset="0"/>
              </a:rPr>
              <a:t>в рамките на всеки </a:t>
            </a:r>
            <a:r>
              <a:rPr lang="ru-RU" altLang="en-US" sz="1600" b="1" dirty="0" smtClean="0">
                <a:latin typeface="Times New Roman" panose="02020603050405020304" pitchFamily="18" charset="0"/>
                <a:cs typeface="Times New Roman" panose="02020603050405020304" pitchFamily="18" charset="0"/>
              </a:rPr>
              <a:t>180-дневен период. </a:t>
            </a:r>
            <a:r>
              <a:rPr lang="ru-RU" altLang="en-US" sz="1600" dirty="0" smtClean="0">
                <a:latin typeface="Times New Roman" panose="02020603050405020304" pitchFamily="18" charset="0"/>
                <a:cs typeface="Times New Roman" panose="02020603050405020304" pitchFamily="18" charset="0"/>
              </a:rPr>
              <a:t>Разрешението е валидно </a:t>
            </a:r>
            <a:r>
              <a:rPr lang="ru-RU" altLang="en-US" sz="1600" b="1" dirty="0" smtClean="0">
                <a:latin typeface="Times New Roman" panose="02020603050405020304" pitchFamily="18" charset="0"/>
                <a:cs typeface="Times New Roman" panose="02020603050405020304" pitchFamily="18" charset="0"/>
              </a:rPr>
              <a:t>за 3 години </a:t>
            </a:r>
            <a:r>
              <a:rPr lang="ru-RU" altLang="en-US" sz="1600" dirty="0" smtClean="0">
                <a:latin typeface="Times New Roman" panose="02020603050405020304" pitchFamily="18" charset="0"/>
                <a:cs typeface="Times New Roman" panose="02020603050405020304" pitchFamily="18" charset="0"/>
              </a:rPr>
              <a:t>или до изтичане на паспорта – което събитие настъпи първо.</a:t>
            </a:r>
          </a:p>
          <a:p>
            <a:pPr marL="69850" indent="0" algn="just" eaLnBrk="0" hangingPunct="0">
              <a:lnSpc>
                <a:spcPct val="107000"/>
              </a:lnSpc>
              <a:spcBef>
                <a:spcPct val="20000"/>
              </a:spcBef>
              <a:spcAft>
                <a:spcPts val="800"/>
              </a:spcAft>
              <a:buClr>
                <a:srgbClr val="629DD1"/>
              </a:buClr>
              <a:buSzPct val="76000"/>
              <a:buFont typeface="Arial" panose="020B0604020202020204" pitchFamily="34" charset="0"/>
              <a:buNone/>
              <a:defRPr/>
            </a:pPr>
            <a:r>
              <a:rPr lang="bg-BG" altLang="en-US" sz="1600" dirty="0" smtClean="0">
                <a:latin typeface="Times New Roman" panose="02020603050405020304" pitchFamily="18" charset="0"/>
                <a:cs typeface="Times New Roman" panose="02020603050405020304" pitchFamily="18" charset="0"/>
              </a:rPr>
              <a:t>	В </a:t>
            </a:r>
            <a:r>
              <a:rPr lang="ru-RU" altLang="en-US" sz="1600" b="1" dirty="0" smtClean="0">
                <a:latin typeface="Times New Roman" panose="02020603050405020304" pitchFamily="18" charset="0"/>
                <a:cs typeface="Times New Roman" panose="02020603050405020304" pitchFamily="18" charset="0"/>
              </a:rPr>
              <a:t>Регламент (ЕС) 2018/1240</a:t>
            </a:r>
            <a:r>
              <a:rPr lang="ru-RU" altLang="en-US" sz="1600" dirty="0" smtClean="0">
                <a:latin typeface="Times New Roman" panose="02020603050405020304" pitchFamily="18" charset="0"/>
                <a:cs typeface="Times New Roman" panose="02020603050405020304" pitchFamily="18" charset="0"/>
              </a:rPr>
              <a:t> на Европейският парламент и на съвета от 12 септември 2018 година</a:t>
            </a:r>
            <a:r>
              <a:rPr lang="en-US" altLang="en-US" sz="1600" dirty="0" smtClean="0">
                <a:latin typeface="Times New Roman" panose="02020603050405020304" pitchFamily="18" charset="0"/>
                <a:cs typeface="Times New Roman" panose="02020603050405020304" pitchFamily="18" charset="0"/>
              </a:rPr>
              <a:t> </a:t>
            </a:r>
            <a:r>
              <a:rPr lang="bg-BG" altLang="en-US" sz="1600" dirty="0" smtClean="0">
                <a:latin typeface="Times New Roman" panose="02020603050405020304" pitchFamily="18" charset="0"/>
                <a:cs typeface="Times New Roman" panose="02020603050405020304" pitchFamily="18" charset="0"/>
              </a:rPr>
              <a:t>е регламентирано създаването и функционирането на </a:t>
            </a:r>
            <a:r>
              <a:rPr lang="ru-RU" altLang="en-US" sz="1600" dirty="0" smtClean="0">
                <a:latin typeface="Times New Roman" panose="02020603050405020304" pitchFamily="18" charset="0"/>
                <a:cs typeface="Times New Roman" panose="02020603050405020304" pitchFamily="18" charset="0"/>
              </a:rPr>
              <a:t>Европейска система за информация за пътуванията и разрешаването им (ETIAS).</a:t>
            </a:r>
            <a:endParaRPr lang="ru-RU" altLang="en-US" sz="1600" dirty="0">
              <a:latin typeface="Times New Roman" panose="02020603050405020304" pitchFamily="18" charset="0"/>
              <a:cs typeface="Times New Roman" panose="02020603050405020304" pitchFamily="18" charset="0"/>
            </a:endParaRPr>
          </a:p>
        </p:txBody>
      </p:sp>
      <p:pic>
        <p:nvPicPr>
          <p:cNvPr id="922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 y="-125413"/>
            <a:ext cx="996950"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9925" y="7938"/>
            <a:ext cx="8620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504" y="1394570"/>
            <a:ext cx="306664" cy="32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8563" y="1524000"/>
            <a:ext cx="27988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5867400" y="1394570"/>
            <a:ext cx="3090231" cy="5158630"/>
          </a:xfrm>
          <a:prstGeom prst="rect">
            <a:avLst/>
          </a:prstGeom>
          <a:effectLst/>
        </p:spPr>
        <p:txBody>
          <a:bodyPr>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69850" indent="0" algn="just" eaLnBrk="0" hangingPunct="0">
              <a:lnSpc>
                <a:spcPct val="107000"/>
              </a:lnSpc>
              <a:spcBef>
                <a:spcPct val="20000"/>
              </a:spcBef>
              <a:spcAft>
                <a:spcPts val="800"/>
              </a:spcAft>
              <a:buClr>
                <a:srgbClr val="629DD1"/>
              </a:buClr>
              <a:buSzPct val="76000"/>
              <a:buNone/>
              <a:defRPr/>
            </a:pPr>
            <a:r>
              <a:rPr lang="ru-RU" altLang="en-US" sz="1600" b="1" dirty="0" smtClean="0">
                <a:latin typeface="Times New Roman" panose="02020603050405020304" pitchFamily="18" charset="0"/>
                <a:cs typeface="Times New Roman" panose="02020603050405020304" pitchFamily="18" charset="0"/>
              </a:rPr>
              <a:t>	</a:t>
            </a:r>
            <a:r>
              <a:rPr lang="ru-RU" altLang="en-US" sz="1700" b="1" dirty="0" smtClean="0">
                <a:latin typeface="Times New Roman" panose="02020603050405020304" pitchFamily="18" charset="0"/>
                <a:cs typeface="Times New Roman" panose="02020603050405020304" pitchFamily="18" charset="0"/>
              </a:rPr>
              <a:t>Системата </a:t>
            </a:r>
            <a:r>
              <a:rPr lang="ru-RU" altLang="en-US" sz="1700" b="1" dirty="0">
                <a:latin typeface="Times New Roman" panose="02020603050405020304" pitchFamily="18" charset="0"/>
                <a:cs typeface="Times New Roman" panose="02020603050405020304" pitchFamily="18" charset="0"/>
              </a:rPr>
              <a:t>за влизане и излизане (EES) е </a:t>
            </a:r>
            <a:r>
              <a:rPr lang="ru-RU" altLang="en-US" sz="1700" dirty="0">
                <a:latin typeface="Times New Roman" panose="02020603050405020304" pitchFamily="18" charset="0"/>
                <a:cs typeface="Times New Roman" panose="02020603050405020304" pitchFamily="18" charset="0"/>
              </a:rPr>
              <a:t>автоматизирана </a:t>
            </a:r>
            <a:r>
              <a:rPr lang="ru-RU" altLang="en-US" sz="1700" dirty="0" smtClean="0">
                <a:latin typeface="Times New Roman" panose="02020603050405020304" pitchFamily="18" charset="0"/>
                <a:cs typeface="Times New Roman" panose="02020603050405020304" pitchFamily="18" charset="0"/>
              </a:rPr>
              <a:t>система</a:t>
            </a:r>
            <a:r>
              <a:rPr lang="ru-RU" altLang="en-US" sz="1700" dirty="0">
                <a:latin typeface="Times New Roman" panose="02020603050405020304" pitchFamily="18" charset="0"/>
                <a:cs typeface="Times New Roman" panose="02020603050405020304" pitchFamily="18" charset="0"/>
              </a:rPr>
              <a:t>, която регистрира електронно всяко влизане или излизане на територията на европейските държави, на пътници, попадащи в обхвата на </a:t>
            </a:r>
            <a:r>
              <a:rPr lang="ru-RU" altLang="en-US" sz="1700" dirty="0" smtClean="0">
                <a:latin typeface="Times New Roman" panose="02020603050405020304" pitchFamily="18" charset="0"/>
                <a:cs typeface="Times New Roman" panose="02020603050405020304" pitchFamily="18" charset="0"/>
              </a:rPr>
              <a:t>СВИ, </a:t>
            </a:r>
            <a:r>
              <a:rPr lang="ru-RU" altLang="en-US" sz="1700" dirty="0">
                <a:latin typeface="Times New Roman" panose="02020603050405020304" pitchFamily="18" charset="0"/>
                <a:cs typeface="Times New Roman" panose="02020603050405020304" pitchFamily="18" charset="0"/>
              </a:rPr>
              <a:t>като записва часа и мястото на влизането/излизането им и изчислява продължителността на разрешеното им пребиваване. Регистрира също така откази за влизания и генерира сигнали за лица, които са превишили разрешената продължителност на престоя. </a:t>
            </a:r>
            <a:endParaRPr lang="ru-RU" altLang="en-US" sz="1700" dirty="0" smtClean="0">
              <a:latin typeface="Times New Roman" panose="02020603050405020304" pitchFamily="18" charset="0"/>
              <a:cs typeface="Times New Roman" panose="02020603050405020304" pitchFamily="18" charset="0"/>
            </a:endParaRPr>
          </a:p>
          <a:p>
            <a:pPr marL="69850" indent="0" algn="just" eaLnBrk="0" hangingPunct="0">
              <a:lnSpc>
                <a:spcPct val="107000"/>
              </a:lnSpc>
              <a:spcBef>
                <a:spcPct val="20000"/>
              </a:spcBef>
              <a:spcAft>
                <a:spcPts val="800"/>
              </a:spcAft>
              <a:buClr>
                <a:srgbClr val="629DD1"/>
              </a:buClr>
              <a:buSzPct val="76000"/>
              <a:buNone/>
              <a:defRPr/>
            </a:pPr>
            <a:r>
              <a:rPr lang="ru-RU" altLang="en-US" sz="1700" dirty="0" smtClean="0">
                <a:latin typeface="Times New Roman" panose="02020603050405020304" pitchFamily="18" charset="0"/>
                <a:cs typeface="Times New Roman" panose="02020603050405020304" pitchFamily="18" charset="0"/>
              </a:rPr>
              <a:t>	СВИ касае пътници</a:t>
            </a:r>
            <a:r>
              <a:rPr lang="ru-RU" altLang="en-US" sz="1700" dirty="0">
                <a:latin typeface="Times New Roman" panose="02020603050405020304" pitchFamily="18" charset="0"/>
                <a:cs typeface="Times New Roman" panose="02020603050405020304" pitchFamily="18" charset="0"/>
              </a:rPr>
              <a:t>, за които се изисква виза за еднократно или двукратно влизане на територията на Шенгенското </a:t>
            </a:r>
            <a:r>
              <a:rPr lang="ru-RU" altLang="en-US" sz="1700" dirty="0" smtClean="0">
                <a:latin typeface="Times New Roman" panose="02020603050405020304" pitchFamily="18" charset="0"/>
                <a:cs typeface="Times New Roman" panose="02020603050405020304" pitchFamily="18" charset="0"/>
              </a:rPr>
              <a:t>пространство или разрешение </a:t>
            </a:r>
            <a:r>
              <a:rPr lang="en-US" altLang="en-US" sz="1700" dirty="0" smtClean="0">
                <a:latin typeface="Times New Roman" panose="02020603050405020304" pitchFamily="18" charset="0"/>
                <a:cs typeface="Times New Roman" panose="02020603050405020304" pitchFamily="18" charset="0"/>
              </a:rPr>
              <a:t>ETIAS</a:t>
            </a:r>
            <a:r>
              <a:rPr lang="bg-BG" altLang="en-US" sz="1700" dirty="0" smtClean="0">
                <a:latin typeface="Times New Roman" panose="02020603050405020304" pitchFamily="18" charset="0"/>
                <a:cs typeface="Times New Roman" panose="02020603050405020304" pitchFamily="18" charset="0"/>
              </a:rPr>
              <a:t>, </a:t>
            </a:r>
            <a:r>
              <a:rPr lang="ru-RU" altLang="en-US" sz="1700" dirty="0" smtClean="0">
                <a:latin typeface="Times New Roman" panose="02020603050405020304" pitchFamily="18" charset="0"/>
                <a:cs typeface="Times New Roman" panose="02020603050405020304" pitchFamily="18" charset="0"/>
              </a:rPr>
              <a:t>за </a:t>
            </a:r>
            <a:r>
              <a:rPr lang="ru-RU" altLang="en-US" sz="1700" dirty="0">
                <a:latin typeface="Times New Roman" panose="02020603050405020304" pitchFamily="18" charset="0"/>
                <a:cs typeface="Times New Roman" panose="02020603050405020304" pitchFamily="18" charset="0"/>
              </a:rPr>
              <a:t>краткосрочен престой – не повече от </a:t>
            </a:r>
            <a:r>
              <a:rPr lang="ru-RU" altLang="en-US" sz="1700" b="1" dirty="0">
                <a:latin typeface="Times New Roman" panose="02020603050405020304" pitchFamily="18" charset="0"/>
                <a:cs typeface="Times New Roman" panose="02020603050405020304" pitchFamily="18" charset="0"/>
              </a:rPr>
              <a:t>90 дни в рамките на всеки 180-дневен период. </a:t>
            </a:r>
          </a:p>
          <a:p>
            <a:pPr marL="69850" indent="0" algn="just" eaLnBrk="0" hangingPunct="0">
              <a:lnSpc>
                <a:spcPct val="107000"/>
              </a:lnSpc>
              <a:spcBef>
                <a:spcPct val="20000"/>
              </a:spcBef>
              <a:spcAft>
                <a:spcPts val="800"/>
              </a:spcAft>
              <a:buClr>
                <a:srgbClr val="629DD1"/>
              </a:buClr>
              <a:buSzPct val="76000"/>
              <a:buNone/>
              <a:defRPr/>
            </a:pPr>
            <a:r>
              <a:rPr lang="bg-BG" altLang="en-US" sz="1700" dirty="0">
                <a:latin typeface="Times New Roman" panose="02020603050405020304" pitchFamily="18" charset="0"/>
                <a:cs typeface="Times New Roman" panose="02020603050405020304" pitchFamily="18" charset="0"/>
              </a:rPr>
              <a:t>	</a:t>
            </a:r>
            <a:r>
              <a:rPr lang="bg-BG" altLang="en-US" sz="1700" dirty="0" smtClean="0">
                <a:latin typeface="Times New Roman" panose="02020603050405020304" pitchFamily="18" charset="0"/>
                <a:cs typeface="Times New Roman" panose="02020603050405020304" pitchFamily="18" charset="0"/>
              </a:rPr>
              <a:t>В </a:t>
            </a:r>
            <a:r>
              <a:rPr lang="ru-RU" altLang="en-US" sz="1700" b="1" dirty="0" smtClean="0">
                <a:latin typeface="Times New Roman" panose="02020603050405020304" pitchFamily="18" charset="0"/>
                <a:cs typeface="Times New Roman" panose="02020603050405020304" pitchFamily="18" charset="0"/>
              </a:rPr>
              <a:t>Регламент </a:t>
            </a:r>
            <a:r>
              <a:rPr lang="ru-RU" altLang="en-US" sz="1700" b="1" dirty="0">
                <a:latin typeface="Times New Roman" panose="02020603050405020304" pitchFamily="18" charset="0"/>
                <a:cs typeface="Times New Roman" panose="02020603050405020304" pitchFamily="18" charset="0"/>
              </a:rPr>
              <a:t>(ЕС) 2017/2226 </a:t>
            </a:r>
            <a:r>
              <a:rPr lang="ru-RU" altLang="en-US" sz="1700" dirty="0">
                <a:latin typeface="Times New Roman" panose="02020603050405020304" pitchFamily="18" charset="0"/>
                <a:cs typeface="Times New Roman" panose="02020603050405020304" pitchFamily="18" charset="0"/>
              </a:rPr>
              <a:t>на Европейския парламент и на Съвета от 30 ноември 2017 г</a:t>
            </a:r>
            <a:r>
              <a:rPr lang="ru-RU" altLang="en-US" sz="1700" dirty="0" smtClean="0">
                <a:latin typeface="Times New Roman" panose="02020603050405020304" pitchFamily="18" charset="0"/>
                <a:cs typeface="Times New Roman" panose="02020603050405020304" pitchFamily="18" charset="0"/>
              </a:rPr>
              <a:t>. </a:t>
            </a:r>
            <a:r>
              <a:rPr lang="ru-RU" altLang="en-US" sz="1700" dirty="0">
                <a:latin typeface="Times New Roman" panose="02020603050405020304" pitchFamily="18" charset="0"/>
                <a:cs typeface="Times New Roman" panose="02020603050405020304" pitchFamily="18" charset="0"/>
              </a:rPr>
              <a:t>е</a:t>
            </a:r>
            <a:r>
              <a:rPr lang="ru-RU" altLang="en-US" sz="1700" dirty="0" smtClean="0">
                <a:latin typeface="Times New Roman" panose="02020603050405020304" pitchFamily="18" charset="0"/>
                <a:cs typeface="Times New Roman" panose="02020603050405020304" pitchFamily="18" charset="0"/>
              </a:rPr>
              <a:t> регламентирано създаването </a:t>
            </a:r>
            <a:r>
              <a:rPr lang="ru-RU" altLang="en-US" sz="1700" dirty="0">
                <a:latin typeface="Times New Roman" panose="02020603050405020304" pitchFamily="18" charset="0"/>
                <a:cs typeface="Times New Roman" panose="02020603050405020304" pitchFamily="18" charset="0"/>
              </a:rPr>
              <a:t>на система за влизане/излизане </a:t>
            </a:r>
            <a:r>
              <a:rPr lang="ru-RU" altLang="en-US" sz="1700" dirty="0" smtClean="0">
                <a:latin typeface="Times New Roman" panose="02020603050405020304" pitchFamily="18" charset="0"/>
                <a:cs typeface="Times New Roman" panose="02020603050405020304" pitchFamily="18" charset="0"/>
              </a:rPr>
              <a:t>(СВИ) </a:t>
            </a:r>
            <a:r>
              <a:rPr lang="ru-RU" altLang="en-US" sz="1700" dirty="0">
                <a:latin typeface="Times New Roman" panose="02020603050405020304" pitchFamily="18" charset="0"/>
                <a:cs typeface="Times New Roman" panose="02020603050405020304" pitchFamily="18" charset="0"/>
              </a:rPr>
              <a:t>за регистриране на данни за влизане и излизане и данни за отказ на влизане на граждани на трети държави, преминаващи външните граници на държавите членки, и за определяне на условията за достъп до </a:t>
            </a:r>
            <a:r>
              <a:rPr lang="ru-RU" altLang="en-US" sz="1700" dirty="0" smtClean="0">
                <a:latin typeface="Times New Roman" panose="02020603050405020304" pitchFamily="18" charset="0"/>
                <a:cs typeface="Times New Roman" panose="02020603050405020304" pitchFamily="18" charset="0"/>
              </a:rPr>
              <a:t>СВИ </a:t>
            </a:r>
            <a:r>
              <a:rPr lang="ru-RU" altLang="en-US" sz="1700" dirty="0">
                <a:latin typeface="Times New Roman" panose="02020603050405020304" pitchFamily="18" charset="0"/>
                <a:cs typeface="Times New Roman" panose="02020603050405020304" pitchFamily="18" charset="0"/>
              </a:rPr>
              <a:t>за целите на </a:t>
            </a:r>
            <a:r>
              <a:rPr lang="ru-RU" altLang="en-US" sz="1700" dirty="0" smtClean="0">
                <a:latin typeface="Times New Roman" panose="02020603050405020304" pitchFamily="18" charset="0"/>
                <a:cs typeface="Times New Roman" panose="02020603050405020304" pitchFamily="18" charset="0"/>
              </a:rPr>
              <a:t>правоприлагането.</a:t>
            </a:r>
            <a:endParaRPr lang="ru-RU" altLang="en-US" sz="1700"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691614" y="571514"/>
            <a:ext cx="2286000" cy="698653"/>
          </a:xfrm>
          <a:prstGeom prst="rect">
            <a:avLst/>
          </a:prstGeom>
          <a:ln>
            <a:noFill/>
          </a:ln>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auto">
              <a:spcAft>
                <a:spcPts val="0"/>
              </a:spcAft>
              <a:defRPr/>
            </a:pPr>
            <a:r>
              <a:rPr lang="bg-BG" sz="3200" b="1"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КАКВО Е </a:t>
            </a:r>
            <a:r>
              <a:rPr lang="en-US" sz="3200" b="1" cap="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ETIAS?</a:t>
            </a:r>
            <a:endParaRPr lang="bg-BG"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6269515" y="1261715"/>
            <a:ext cx="326396" cy="3384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141413" y="152400"/>
            <a:ext cx="6859587" cy="974935"/>
          </a:xfrm>
          <a:prstGeom prst="rect">
            <a:avLst/>
          </a:prstGeom>
          <a:effectLst/>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eaLnBrk="0" hangingPunct="0">
              <a:lnSpc>
                <a:spcPct val="100000"/>
              </a:lnSpc>
              <a:defRPr/>
            </a:pPr>
            <a:r>
              <a:rPr lang="bg-BG" sz="2400" b="1" dirty="0" smtClean="0">
                <a:latin typeface="Times New Roman" panose="02020603050405020304" pitchFamily="18" charset="0"/>
                <a:ea typeface="Trebuchet MS" panose="020B0603020202020204" pitchFamily="34" charset="0"/>
                <a:cs typeface="Times New Roman" panose="02020603050405020304" pitchFamily="18" charset="0"/>
              </a:rPr>
              <a:t>кои </a:t>
            </a:r>
            <a:r>
              <a:rPr lang="bg-BG" sz="2400" b="1" dirty="0">
                <a:latin typeface="Times New Roman" panose="02020603050405020304" pitchFamily="18" charset="0"/>
                <a:ea typeface="Trebuchet MS" panose="020B0603020202020204" pitchFamily="34" charset="0"/>
                <a:cs typeface="Times New Roman" panose="02020603050405020304" pitchFamily="18" charset="0"/>
              </a:rPr>
              <a:t>превозвачи са обвързани със </a:t>
            </a:r>
            <a:endParaRPr lang="en-US" sz="2400" b="1" dirty="0" smtClean="0">
              <a:latin typeface="Times New Roman" panose="02020603050405020304" pitchFamily="18" charset="0"/>
              <a:ea typeface="Trebuchet MS" panose="020B0603020202020204" pitchFamily="34" charset="0"/>
              <a:cs typeface="Times New Roman" panose="02020603050405020304" pitchFamily="18" charset="0"/>
            </a:endParaRPr>
          </a:p>
          <a:p>
            <a:pPr algn="ctr" eaLnBrk="0" hangingPunct="0">
              <a:lnSpc>
                <a:spcPct val="100000"/>
              </a:lnSpc>
              <a:defRPr/>
            </a:pPr>
            <a:r>
              <a:rPr lang="bg-BG" sz="2400" b="1" dirty="0" smtClean="0">
                <a:latin typeface="Times New Roman" panose="02020603050405020304" pitchFamily="18" charset="0"/>
                <a:ea typeface="Trebuchet MS" panose="020B0603020202020204" pitchFamily="34" charset="0"/>
                <a:cs typeface="Times New Roman" panose="02020603050405020304" pitchFamily="18" charset="0"/>
              </a:rPr>
              <a:t>СВИ </a:t>
            </a:r>
            <a:r>
              <a:rPr lang="bg-BG" sz="2400" b="1" dirty="0">
                <a:latin typeface="Times New Roman" panose="02020603050405020304" pitchFamily="18" charset="0"/>
                <a:ea typeface="Trebuchet MS" panose="020B0603020202020204" pitchFamily="34" charset="0"/>
                <a:cs typeface="Times New Roman" panose="02020603050405020304" pitchFamily="18" charset="0"/>
              </a:rPr>
              <a:t>и ЕТИАС?</a:t>
            </a:r>
            <a:endParaRPr lang="bg-BG" sz="2400" b="1" dirty="0">
              <a:latin typeface="Times New Roman" panose="02020603050405020304" pitchFamily="18" charset="0"/>
              <a:cs typeface="Times New Roman" panose="02020603050405020304" pitchFamily="18" charset="0"/>
            </a:endParaRPr>
          </a:p>
        </p:txBody>
      </p:sp>
      <p:sp>
        <p:nvSpPr>
          <p:cNvPr id="24" name="Content Placeholder 2"/>
          <p:cNvSpPr txBox="1">
            <a:spLocks/>
          </p:cNvSpPr>
          <p:nvPr/>
        </p:nvSpPr>
        <p:spPr>
          <a:xfrm>
            <a:off x="228600" y="1127335"/>
            <a:ext cx="9296400" cy="5273465"/>
          </a:xfrm>
          <a:prstGeom prst="rect">
            <a:avLst/>
          </a:prstGeom>
        </p:spPr>
        <p:txBody>
          <a:bodyPr>
            <a:norm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85800" indent="-2286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539750" marR="715010" indent="628650" algn="just">
              <a:lnSpc>
                <a:spcPct val="123000"/>
              </a:lnSpc>
              <a:spcBef>
                <a:spcPts val="830"/>
              </a:spcBef>
              <a:spcAft>
                <a:spcPts val="0"/>
              </a:spcAft>
              <a:buNone/>
            </a:pPr>
            <a:r>
              <a:rPr lang="bg-BG" sz="1300" b="1" dirty="0" smtClean="0">
                <a:latin typeface="Times New Roman" panose="02020603050405020304" pitchFamily="18" charset="0"/>
                <a:ea typeface="Trebuchet MS" panose="020B0603020202020204" pitchFamily="34" charset="0"/>
                <a:cs typeface="Times New Roman" panose="02020603050405020304" pitchFamily="18" charset="0"/>
              </a:rPr>
              <a:t>Въздушните, морските и международните превозвачи, превозващи групи по суша с автобус</a:t>
            </a: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 които предоставят транспорт с цел печалба, на пътници, попадащи в обхвата на интерфейса на превозвача, от трета държава или територия до някоя от европейските държави, които използват СВИ или изискват разрешение за пътуване ETIAS, са обвързани с регламентите за СВИ и ETIAS.</a:t>
            </a:r>
          </a:p>
          <a:p>
            <a:pPr marL="539750" marR="715010" indent="628650" algn="just">
              <a:lnSpc>
                <a:spcPct val="123000"/>
              </a:lnSpc>
              <a:spcBef>
                <a:spcPts val="830"/>
              </a:spcBef>
              <a:spcAft>
                <a:spcPts val="0"/>
              </a:spcAft>
              <a:buNone/>
            </a:pP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Въздушните превозвачи, морските превозвачи и международните превозвачи, които превозват групи по суша с автобус, трябва да използват </a:t>
            </a:r>
            <a:r>
              <a:rPr lang="bg-BG" sz="1300" b="1" dirty="0" smtClean="0">
                <a:latin typeface="Times New Roman" panose="02020603050405020304" pitchFamily="18" charset="0"/>
                <a:ea typeface="Trebuchet MS" panose="020B0603020202020204" pitchFamily="34" charset="0"/>
                <a:cs typeface="Times New Roman" panose="02020603050405020304" pitchFamily="18" charset="0"/>
              </a:rPr>
              <a:t>интерфейса на превозвача</a:t>
            </a: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 за да проверят дали пътниците</a:t>
            </a:r>
            <a:r>
              <a:rPr lang="en-US" sz="1300" dirty="0" smtClean="0">
                <a:latin typeface="Times New Roman" panose="02020603050405020304" pitchFamily="18" charset="0"/>
                <a:ea typeface="Trebuchet MS" panose="020B0603020202020204" pitchFamily="34" charset="0"/>
                <a:cs typeface="Times New Roman" panose="02020603050405020304" pitchFamily="18" charset="0"/>
              </a:rPr>
              <a:t> </a:t>
            </a:r>
            <a:r>
              <a:rPr lang="ru-RU" sz="1300" dirty="0" smtClean="0">
                <a:latin typeface="Times New Roman" panose="02020603050405020304" pitchFamily="18" charset="0"/>
                <a:ea typeface="Trebuchet MS" panose="020B0603020202020204" pitchFamily="34" charset="0"/>
                <a:cs typeface="Times New Roman" panose="02020603050405020304" pitchFamily="18" charset="0"/>
              </a:rPr>
              <a:t>имат валидно разрешение за пътуване по ETIAS</a:t>
            </a:r>
            <a:r>
              <a:rPr lang="en-US" sz="1300" dirty="0" smtClean="0">
                <a:latin typeface="Times New Roman" panose="02020603050405020304" pitchFamily="18" charset="0"/>
                <a:ea typeface="Trebuchet MS" panose="020B0603020202020204" pitchFamily="34" charset="0"/>
                <a:cs typeface="Times New Roman" panose="02020603050405020304" pitchFamily="18" charset="0"/>
              </a:rPr>
              <a:t>, </a:t>
            </a: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а тези които притежават виза за краткосрочно пребиваване, издадена за едно или две влизания, дали вече са използвали броя влизания, разрешен от визата им.</a:t>
            </a:r>
            <a:endParaRPr lang="en-US" sz="1300" dirty="0" smtClean="0">
              <a:latin typeface="Times New Roman" panose="02020603050405020304" pitchFamily="18" charset="0"/>
              <a:ea typeface="Trebuchet MS" panose="020B0603020202020204" pitchFamily="34" charset="0"/>
              <a:cs typeface="Times New Roman" panose="02020603050405020304" pitchFamily="18" charset="0"/>
            </a:endParaRPr>
          </a:p>
          <a:p>
            <a:pPr marL="539750" marR="715010" indent="628650" algn="just">
              <a:lnSpc>
                <a:spcPct val="123000"/>
              </a:lnSpc>
              <a:spcBef>
                <a:spcPts val="830"/>
              </a:spcBef>
              <a:spcAft>
                <a:spcPts val="0"/>
              </a:spcAft>
              <a:buNone/>
            </a:pP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Заявката се въвежда не по-рано от </a:t>
            </a:r>
            <a:r>
              <a:rPr lang="bg-BG" sz="1300" b="1" dirty="0" smtClean="0">
                <a:latin typeface="Times New Roman" panose="02020603050405020304" pitchFamily="18" charset="0"/>
                <a:ea typeface="Trebuchet MS" panose="020B0603020202020204" pitchFamily="34" charset="0"/>
                <a:cs typeface="Times New Roman" panose="02020603050405020304" pitchFamily="18" charset="0"/>
              </a:rPr>
              <a:t>48 часа </a:t>
            </a: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преди планираното време на заминаване. Превозвачите трябва да гарантират, че само надлежно упълномощен персонал има достъп до интерфейса на превозвача. Те следва да въведат като минимум механизми за контрол на достъпа, за да предотвратят неоторизиран достъп до инфраструктурата или системите, които използват</a:t>
            </a:r>
            <a:r>
              <a:rPr lang="en-US" sz="1300" dirty="0" smtClean="0">
                <a:latin typeface="Times New Roman" panose="02020603050405020304" pitchFamily="18" charset="0"/>
                <a:ea typeface="Trebuchet MS" panose="020B0603020202020204" pitchFamily="34" charset="0"/>
                <a:cs typeface="Times New Roman" panose="02020603050405020304" pitchFamily="18" charset="0"/>
              </a:rPr>
              <a:t>.</a:t>
            </a:r>
          </a:p>
          <a:p>
            <a:pPr marL="539750" marR="715010" indent="628650" algn="just">
              <a:lnSpc>
                <a:spcPct val="123000"/>
              </a:lnSpc>
              <a:spcBef>
                <a:spcPts val="830"/>
              </a:spcBef>
              <a:spcAft>
                <a:spcPts val="0"/>
              </a:spcAft>
              <a:buNone/>
            </a:pPr>
            <a:r>
              <a:rPr lang="bg-BG" sz="1300" dirty="0" smtClean="0">
                <a:latin typeface="Times New Roman" panose="02020603050405020304" pitchFamily="18" charset="0"/>
                <a:ea typeface="Trebuchet MS" panose="020B0603020202020204" pitchFamily="34" charset="0"/>
                <a:cs typeface="Times New Roman" panose="02020603050405020304" pitchFamily="18" charset="0"/>
              </a:rPr>
              <a:t>Задълженията на превозвачите, предвидени в член 26 от КПСШ, остават непроменени. Запитването до интерфейса на превозвача е допълнително задължение.</a:t>
            </a:r>
            <a:endParaRPr lang="en-US" sz="1300" dirty="0" smtClean="0">
              <a:latin typeface="Times New Roman" panose="02020603050405020304" pitchFamily="18" charset="0"/>
              <a:ea typeface="Trebuchet MS" panose="020B0603020202020204" pitchFamily="34" charset="0"/>
              <a:cs typeface="Times New Roman" panose="02020603050405020304" pitchFamily="18" charset="0"/>
            </a:endParaRPr>
          </a:p>
          <a:p>
            <a:pPr marL="715963" marR="715010" algn="just">
              <a:lnSpc>
                <a:spcPct val="123000"/>
              </a:lnSpc>
              <a:spcBef>
                <a:spcPts val="830"/>
              </a:spcBef>
              <a:spcAft>
                <a:spcPts val="0"/>
              </a:spcAft>
              <a:buNone/>
            </a:pPr>
            <a:endParaRPr lang="en-US" sz="2000" dirty="0">
              <a:latin typeface="Times New Roman" panose="02020603050405020304" pitchFamily="18" charset="0"/>
              <a:ea typeface="Trebuchet MS" panose="020B0603020202020204" pitchFamily="34" charset="0"/>
              <a:cs typeface="Times New Roman" panose="02020603050405020304" pitchFamily="18" charset="0"/>
            </a:endParaRPr>
          </a:p>
          <a:p>
            <a:pPr eaLnBrk="1" hangingPunct="1">
              <a:spcBef>
                <a:spcPts val="1000"/>
              </a:spcBef>
              <a:buClrTx/>
              <a:buSzPct val="125000"/>
              <a:buFont typeface="Arial" panose="020B0604020202020204" pitchFamily="34" charset="0"/>
              <a:buNone/>
            </a:pPr>
            <a:endParaRPr lang="bg-BG" altLang="en-US" sz="1900" dirty="0">
              <a:latin typeface="Times New Roman" panose="02020603050405020304" pitchFamily="18" charset="0"/>
              <a:cs typeface="Times New Roman" panose="02020603050405020304" pitchFamily="18" charset="0"/>
            </a:endParaRPr>
          </a:p>
        </p:txBody>
      </p:sp>
      <p:pic>
        <p:nvPicPr>
          <p:cNvPr id="13316"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549" y="1080261"/>
            <a:ext cx="361734" cy="37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9427" y="3230468"/>
            <a:ext cx="354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063" y="-144463"/>
            <a:ext cx="1062038"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50225" y="-14288"/>
            <a:ext cx="993775" cy="59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0" descr="Image displaying travel documents being checked at the coun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783" y="5460807"/>
            <a:ext cx="2233217" cy="11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22747" y="5460807"/>
            <a:ext cx="2259278" cy="11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872398" y="4345431"/>
            <a:ext cx="353599" cy="371888"/>
          </a:xfrm>
          <a:prstGeom prst="rect">
            <a:avLst/>
          </a:prstGeom>
        </p:spPr>
      </p:pic>
      <p:pic>
        <p:nvPicPr>
          <p:cNvPr id="17"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783" y="2107945"/>
            <a:ext cx="361734" cy="37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0"/>
          <a:stretch>
            <a:fillRect/>
          </a:stretch>
        </p:blipFill>
        <p:spPr>
          <a:xfrm>
            <a:off x="3203203" y="5461725"/>
            <a:ext cx="3019425" cy="1138639"/>
          </a:xfrm>
          <a:prstGeom prst="rect">
            <a:avLst/>
          </a:prstGeom>
        </p:spPr>
      </p:pic>
      <p:sp>
        <p:nvSpPr>
          <p:cNvPr id="2" name="TextBox 1"/>
          <p:cNvSpPr txBox="1"/>
          <p:nvPr/>
        </p:nvSpPr>
        <p:spPr>
          <a:xfrm>
            <a:off x="3203203" y="5749891"/>
            <a:ext cx="2008986" cy="307777"/>
          </a:xfrm>
          <a:prstGeom prst="rect">
            <a:avLst/>
          </a:prstGeom>
          <a:solidFill>
            <a:schemeClr val="accent1">
              <a:lumMod val="50000"/>
            </a:schemeClr>
          </a:solidFill>
        </p:spPr>
        <p:txBody>
          <a:bodyPr wrap="square" rtlCol="0">
            <a:spAutoFit/>
          </a:bodyPr>
          <a:lstStyle/>
          <a:p>
            <a:r>
              <a:rPr lang="bg-BG" sz="1400" b="1" i="1" dirty="0" smtClean="0">
                <a:solidFill>
                  <a:schemeClr val="bg1"/>
                </a:solidFill>
                <a:latin typeface="Times New Roman" panose="02020603050405020304" pitchFamily="18" charset="0"/>
                <a:cs typeface="Times New Roman" panose="02020603050405020304" pitchFamily="18" charset="0"/>
              </a:rPr>
              <a:t>Прочетете повече на:</a:t>
            </a:r>
            <a:endParaRPr lang="en-US" sz="14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52400"/>
            <a:ext cx="1179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2288" y="0"/>
            <a:ext cx="9937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762000" y="381000"/>
            <a:ext cx="8077200" cy="1271588"/>
          </a:xfrm>
          <a:prstGeom prst="rect">
            <a:avLst/>
          </a:prstGeom>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eaLnBrk="0" hangingPunct="0">
              <a:lnSpc>
                <a:spcPct val="100000"/>
              </a:lnSpc>
              <a:defRPr/>
            </a:pPr>
            <a:r>
              <a:rPr lang="bg-BG" altLang="bg-BG"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Европейски държави, изискващи </a:t>
            </a:r>
            <a:r>
              <a:rPr lang="en-GB" altLang="bg-BG"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ETIAS</a:t>
            </a:r>
            <a:r>
              <a:rPr lang="en-US" altLang="bg-BG"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r>
            <a:br>
              <a:rPr lang="en-US" altLang="bg-BG" sz="3200" b="1" cap="none" dirty="0" smtClean="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4083050" y="1169988"/>
            <a:ext cx="1433513" cy="1016000"/>
          </a:xfrm>
          <a:prstGeom prst="rect">
            <a:avLst/>
          </a:prstGeom>
        </p:spPr>
        <p:txBody>
          <a:bodyPr>
            <a:spAutoFit/>
          </a:bodyPr>
          <a:lstStyle/>
          <a:p>
            <a:pPr algn="ctr">
              <a:defRPr/>
            </a:pPr>
            <a:r>
              <a:rPr lang="en-US" altLang="bg-BG" sz="6000"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30</a:t>
            </a:r>
            <a:r>
              <a:rPr lang="bg-BG" altLang="bg-BG" sz="6000"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 </a:t>
            </a:r>
            <a:r>
              <a:rPr lang="en-US" altLang="bg-BG" sz="3600" dirty="0">
                <a:ea typeface="Verdana" panose="020B0604030504040204" pitchFamily="34" charset="0"/>
                <a:cs typeface="Verdana" panose="020B0604030504040204" pitchFamily="34" charset="0"/>
              </a:rPr>
              <a:t> </a:t>
            </a:r>
            <a:endParaRPr lang="en-GB" altLang="bg-BG" sz="3600" dirty="0">
              <a:ea typeface="Verdana" panose="020B0604030504040204" pitchFamily="34" charset="0"/>
              <a:cs typeface="Verdana" panose="020B0604030504040204" pitchFamily="34" charset="0"/>
            </a:endParaRPr>
          </a:p>
        </p:txBody>
      </p:sp>
      <p:sp>
        <p:nvSpPr>
          <p:cNvPr id="12" name="TextBox 11"/>
          <p:cNvSpPr txBox="1"/>
          <p:nvPr/>
        </p:nvSpPr>
        <p:spPr>
          <a:xfrm>
            <a:off x="82551" y="5969670"/>
            <a:ext cx="5022850" cy="306387"/>
          </a:xfrm>
          <a:prstGeom prst="rect">
            <a:avLst/>
          </a:prstGeom>
          <a:solidFill>
            <a:schemeClr val="bg1"/>
          </a:solidFill>
        </p:spPr>
        <p:txBody>
          <a:bodyPr wrap="square">
            <a:spAutoFit/>
          </a:bodyPr>
          <a:lstStyle/>
          <a:p>
            <a:pPr defTabSz="457200" eaLnBrk="1" fontAlgn="auto" hangingPunct="1">
              <a:spcBef>
                <a:spcPts val="0"/>
              </a:spcBef>
              <a:spcAft>
                <a:spcPts val="0"/>
              </a:spcAft>
              <a:defRPr/>
            </a:pPr>
            <a:r>
              <a:rPr lang="bg-BG" sz="1400" b="1" kern="0" dirty="0">
                <a:latin typeface="Times New Roman" panose="02020603050405020304" pitchFamily="18" charset="0"/>
                <a:cs typeface="Times New Roman" panose="02020603050405020304" pitchFamily="18" charset="0"/>
              </a:rPr>
              <a:t>Ирландия е ДЧ на ЕС, която няма да изисква ЕТИАС</a:t>
            </a:r>
            <a:endParaRPr lang="en-US" sz="1400" kern="0" dirty="0">
              <a:latin typeface="Times New Roman" panose="02020603050405020304" pitchFamily="18" charset="0"/>
              <a:cs typeface="Times New Roman" panose="02020603050405020304" pitchFamily="18" charset="0"/>
            </a:endParaRPr>
          </a:p>
        </p:txBody>
      </p:sp>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362200"/>
            <a:ext cx="6175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652588"/>
            <a:ext cx="3027363"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92125" y="2847975"/>
            <a:ext cx="12350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БЕЛГИЯ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92125" y="2540000"/>
            <a:ext cx="12350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АВСТРИЯ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92125" y="3178175"/>
            <a:ext cx="1295400"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БЪЛГАРИЯ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73075" y="3463925"/>
            <a:ext cx="12350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ХЪРВАТИЯ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14888" y="5360988"/>
            <a:ext cx="151923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ШВЕЙЦАРИЯ</a:t>
            </a:r>
          </a:p>
        </p:txBody>
      </p:sp>
      <p:sp>
        <p:nvSpPr>
          <p:cNvPr id="20" name="TextBox 19"/>
          <p:cNvSpPr txBox="1"/>
          <p:nvPr/>
        </p:nvSpPr>
        <p:spPr>
          <a:xfrm>
            <a:off x="4833938" y="5065713"/>
            <a:ext cx="1517650"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ШВЕЦИЯ</a:t>
            </a:r>
          </a:p>
        </p:txBody>
      </p:sp>
      <p:sp>
        <p:nvSpPr>
          <p:cNvPr id="21" name="TextBox 20"/>
          <p:cNvSpPr txBox="1"/>
          <p:nvPr/>
        </p:nvSpPr>
        <p:spPr>
          <a:xfrm>
            <a:off x="4859338" y="4770438"/>
            <a:ext cx="1327150"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ИСПАНИЯ</a:t>
            </a:r>
          </a:p>
        </p:txBody>
      </p:sp>
      <p:sp>
        <p:nvSpPr>
          <p:cNvPr id="22" name="TextBox 21"/>
          <p:cNvSpPr txBox="1"/>
          <p:nvPr/>
        </p:nvSpPr>
        <p:spPr>
          <a:xfrm>
            <a:off x="492125" y="3781425"/>
            <a:ext cx="12350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КИПЪР</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92125" y="4116388"/>
            <a:ext cx="1423988"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ЧЕХИЯ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833938" y="4456113"/>
            <a:ext cx="1517650"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СЛОВЕНИЯ</a:t>
            </a:r>
          </a:p>
        </p:txBody>
      </p:sp>
      <p:sp>
        <p:nvSpPr>
          <p:cNvPr id="25" name="TextBox 24"/>
          <p:cNvSpPr txBox="1"/>
          <p:nvPr/>
        </p:nvSpPr>
        <p:spPr>
          <a:xfrm>
            <a:off x="504825" y="4410075"/>
            <a:ext cx="12350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ДАНИЯ</a:t>
            </a:r>
            <a:endParaRPr lang="en-US" sz="1400" b="1" kern="0"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1175" y="4705350"/>
            <a:ext cx="1423988"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ЕСТОНИЯ</a:t>
            </a:r>
          </a:p>
        </p:txBody>
      </p:sp>
      <p:sp>
        <p:nvSpPr>
          <p:cNvPr id="27" name="TextBox 26"/>
          <p:cNvSpPr txBox="1"/>
          <p:nvPr/>
        </p:nvSpPr>
        <p:spPr>
          <a:xfrm>
            <a:off x="495300" y="5013325"/>
            <a:ext cx="14255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ФИНЛАНДИЯ</a:t>
            </a:r>
          </a:p>
        </p:txBody>
      </p:sp>
      <p:sp>
        <p:nvSpPr>
          <p:cNvPr id="28" name="TextBox 27"/>
          <p:cNvSpPr txBox="1"/>
          <p:nvPr/>
        </p:nvSpPr>
        <p:spPr>
          <a:xfrm>
            <a:off x="508000" y="5360988"/>
            <a:ext cx="14255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ФРАНЦИЯ</a:t>
            </a:r>
          </a:p>
        </p:txBody>
      </p:sp>
      <p:sp>
        <p:nvSpPr>
          <p:cNvPr id="29" name="TextBox 28"/>
          <p:cNvSpPr txBox="1"/>
          <p:nvPr/>
        </p:nvSpPr>
        <p:spPr>
          <a:xfrm>
            <a:off x="2671763" y="2520950"/>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ГЕРМАНИЯ</a:t>
            </a:r>
          </a:p>
        </p:txBody>
      </p:sp>
      <p:sp>
        <p:nvSpPr>
          <p:cNvPr id="30" name="TextBox 29"/>
          <p:cNvSpPr txBox="1"/>
          <p:nvPr/>
        </p:nvSpPr>
        <p:spPr>
          <a:xfrm>
            <a:off x="4833938" y="2540000"/>
            <a:ext cx="1668462"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НИДЕРЛАНДИЯ</a:t>
            </a:r>
          </a:p>
        </p:txBody>
      </p:sp>
      <p:sp>
        <p:nvSpPr>
          <p:cNvPr id="31" name="TextBox 30"/>
          <p:cNvSpPr txBox="1"/>
          <p:nvPr/>
        </p:nvSpPr>
        <p:spPr>
          <a:xfrm>
            <a:off x="2671763" y="2828925"/>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ГЪРЦИЯ</a:t>
            </a:r>
          </a:p>
        </p:txBody>
      </p:sp>
      <p:sp>
        <p:nvSpPr>
          <p:cNvPr id="32" name="TextBox 31"/>
          <p:cNvSpPr txBox="1"/>
          <p:nvPr/>
        </p:nvSpPr>
        <p:spPr>
          <a:xfrm>
            <a:off x="2676525" y="3136900"/>
            <a:ext cx="1423988"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УНГАРИЯ</a:t>
            </a:r>
          </a:p>
        </p:txBody>
      </p:sp>
      <p:sp>
        <p:nvSpPr>
          <p:cNvPr id="33" name="TextBox 32"/>
          <p:cNvSpPr txBox="1"/>
          <p:nvPr/>
        </p:nvSpPr>
        <p:spPr>
          <a:xfrm>
            <a:off x="2671763" y="3462338"/>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ИСЛАНДИЯ</a:t>
            </a:r>
          </a:p>
        </p:txBody>
      </p:sp>
      <p:sp>
        <p:nvSpPr>
          <p:cNvPr id="34" name="TextBox 33"/>
          <p:cNvSpPr txBox="1"/>
          <p:nvPr/>
        </p:nvSpPr>
        <p:spPr>
          <a:xfrm>
            <a:off x="2659063" y="3797300"/>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ИТАЛИЯ</a:t>
            </a:r>
          </a:p>
        </p:txBody>
      </p:sp>
      <p:sp>
        <p:nvSpPr>
          <p:cNvPr id="35" name="TextBox 34"/>
          <p:cNvSpPr txBox="1"/>
          <p:nvPr/>
        </p:nvSpPr>
        <p:spPr>
          <a:xfrm>
            <a:off x="2671763" y="4110038"/>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ЛАТВИЯ</a:t>
            </a:r>
          </a:p>
        </p:txBody>
      </p:sp>
      <p:sp>
        <p:nvSpPr>
          <p:cNvPr id="36" name="TextBox 35"/>
          <p:cNvSpPr txBox="1"/>
          <p:nvPr/>
        </p:nvSpPr>
        <p:spPr>
          <a:xfrm>
            <a:off x="2659063" y="4440238"/>
            <a:ext cx="159543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ЛИХТЕНЩАЙН</a:t>
            </a:r>
          </a:p>
        </p:txBody>
      </p:sp>
      <p:sp>
        <p:nvSpPr>
          <p:cNvPr id="37" name="TextBox 36"/>
          <p:cNvSpPr txBox="1"/>
          <p:nvPr/>
        </p:nvSpPr>
        <p:spPr>
          <a:xfrm>
            <a:off x="2659063" y="4767263"/>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ЛИТВА</a:t>
            </a:r>
          </a:p>
        </p:txBody>
      </p:sp>
      <p:sp>
        <p:nvSpPr>
          <p:cNvPr id="38" name="TextBox 37"/>
          <p:cNvSpPr txBox="1"/>
          <p:nvPr/>
        </p:nvSpPr>
        <p:spPr>
          <a:xfrm>
            <a:off x="2659063" y="5076825"/>
            <a:ext cx="159543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ЛЮКСЕМБУРГ</a:t>
            </a:r>
          </a:p>
        </p:txBody>
      </p:sp>
      <p:sp>
        <p:nvSpPr>
          <p:cNvPr id="39" name="TextBox 38"/>
          <p:cNvSpPr txBox="1"/>
          <p:nvPr/>
        </p:nvSpPr>
        <p:spPr>
          <a:xfrm>
            <a:off x="2695575" y="5360988"/>
            <a:ext cx="14255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МАЛТА</a:t>
            </a:r>
          </a:p>
        </p:txBody>
      </p:sp>
      <p:sp>
        <p:nvSpPr>
          <p:cNvPr id="40" name="TextBox 39"/>
          <p:cNvSpPr txBox="1"/>
          <p:nvPr/>
        </p:nvSpPr>
        <p:spPr>
          <a:xfrm>
            <a:off x="4849813" y="2832100"/>
            <a:ext cx="1423987"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НОРВЕГИЯ</a:t>
            </a:r>
          </a:p>
        </p:txBody>
      </p:sp>
      <p:sp>
        <p:nvSpPr>
          <p:cNvPr id="41" name="TextBox 40"/>
          <p:cNvSpPr txBox="1"/>
          <p:nvPr/>
        </p:nvSpPr>
        <p:spPr>
          <a:xfrm>
            <a:off x="4862513" y="3155950"/>
            <a:ext cx="1425575"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ПОЛША</a:t>
            </a:r>
          </a:p>
        </p:txBody>
      </p:sp>
      <p:sp>
        <p:nvSpPr>
          <p:cNvPr id="42" name="TextBox 41"/>
          <p:cNvSpPr txBox="1"/>
          <p:nvPr/>
        </p:nvSpPr>
        <p:spPr>
          <a:xfrm>
            <a:off x="4860925" y="3500438"/>
            <a:ext cx="1519238" cy="307975"/>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ПОРТУГАЛИЯ</a:t>
            </a:r>
          </a:p>
        </p:txBody>
      </p:sp>
      <p:sp>
        <p:nvSpPr>
          <p:cNvPr id="43" name="TextBox 42"/>
          <p:cNvSpPr txBox="1"/>
          <p:nvPr/>
        </p:nvSpPr>
        <p:spPr>
          <a:xfrm>
            <a:off x="4887913" y="3841750"/>
            <a:ext cx="1519237" cy="306388"/>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РУМЪНИЯ</a:t>
            </a:r>
          </a:p>
        </p:txBody>
      </p:sp>
      <p:sp>
        <p:nvSpPr>
          <p:cNvPr id="44" name="TextBox 43"/>
          <p:cNvSpPr txBox="1"/>
          <p:nvPr/>
        </p:nvSpPr>
        <p:spPr>
          <a:xfrm>
            <a:off x="4832350" y="4171950"/>
            <a:ext cx="1517650" cy="306388"/>
          </a:xfrm>
          <a:prstGeom prst="rect">
            <a:avLst/>
          </a:prstGeom>
          <a:solidFill>
            <a:sysClr val="window" lastClr="FFFFFF"/>
          </a:solidFill>
        </p:spPr>
        <p:txBody>
          <a:bodyPr>
            <a:spAutoFit/>
          </a:bodyPr>
          <a:lstStyle/>
          <a:p>
            <a:pPr defTabSz="457200" eaLnBrk="1" fontAlgn="auto" hangingPunct="1">
              <a:spcBef>
                <a:spcPts val="0"/>
              </a:spcBef>
              <a:spcAft>
                <a:spcPts val="0"/>
              </a:spcAft>
              <a:defRPr/>
            </a:pPr>
            <a:r>
              <a:rPr lang="bg-BG" sz="1400" b="1" kern="0" dirty="0">
                <a:solidFill>
                  <a:srgbClr val="002060"/>
                </a:solidFill>
                <a:latin typeface="Times New Roman" panose="02020603050405020304" pitchFamily="18" charset="0"/>
                <a:cs typeface="Times New Roman" panose="02020603050405020304" pitchFamily="18" charset="0"/>
              </a:rPr>
              <a:t>СЛОВАКИЯ</a:t>
            </a:r>
          </a:p>
        </p:txBody>
      </p:sp>
      <p:sp>
        <p:nvSpPr>
          <p:cNvPr id="45" name="TextBox 44"/>
          <p:cNvSpPr txBox="1"/>
          <p:nvPr/>
        </p:nvSpPr>
        <p:spPr>
          <a:xfrm>
            <a:off x="82551" y="6321426"/>
            <a:ext cx="5434012" cy="307777"/>
          </a:xfrm>
          <a:prstGeom prst="rect">
            <a:avLst/>
          </a:prstGeom>
          <a:solidFill>
            <a:schemeClr val="bg1"/>
          </a:solidFill>
        </p:spPr>
        <p:txBody>
          <a:bodyPr wrap="square">
            <a:spAutoFit/>
          </a:bodyPr>
          <a:lstStyle/>
          <a:p>
            <a:pPr defTabSz="457200" eaLnBrk="1" fontAlgn="auto" hangingPunct="1">
              <a:spcBef>
                <a:spcPts val="0"/>
              </a:spcBef>
              <a:spcAft>
                <a:spcPts val="0"/>
              </a:spcAft>
              <a:defRPr/>
            </a:pPr>
            <a:r>
              <a:rPr lang="bg-BG" sz="1400" b="1" kern="0" dirty="0">
                <a:latin typeface="Times New Roman" panose="02020603050405020304" pitchFamily="18" charset="0"/>
                <a:cs typeface="Times New Roman" panose="02020603050405020304" pitchFamily="18" charset="0"/>
              </a:rPr>
              <a:t>Ирландия </a:t>
            </a:r>
            <a:r>
              <a:rPr lang="bg-BG" sz="1400" b="1" kern="0" dirty="0" smtClean="0">
                <a:latin typeface="Times New Roman" panose="02020603050405020304" pitchFamily="18" charset="0"/>
                <a:cs typeface="Times New Roman" panose="02020603050405020304" pitchFamily="18" charset="0"/>
              </a:rPr>
              <a:t> и Кипър са </a:t>
            </a:r>
            <a:r>
              <a:rPr lang="bg-BG" sz="1400" b="1" kern="0" dirty="0">
                <a:latin typeface="Times New Roman" panose="02020603050405020304" pitchFamily="18" charset="0"/>
                <a:cs typeface="Times New Roman" panose="02020603050405020304" pitchFamily="18" charset="0"/>
              </a:rPr>
              <a:t>ДЧ на ЕС, </a:t>
            </a:r>
            <a:r>
              <a:rPr lang="bg-BG" sz="1400" b="1" kern="0" dirty="0" smtClean="0">
                <a:latin typeface="Times New Roman" panose="02020603050405020304" pitchFamily="18" charset="0"/>
                <a:cs typeface="Times New Roman" panose="02020603050405020304" pitchFamily="18" charset="0"/>
              </a:rPr>
              <a:t>които </a:t>
            </a:r>
            <a:r>
              <a:rPr lang="bg-BG" sz="1400" b="1" kern="0" dirty="0">
                <a:latin typeface="Times New Roman" panose="02020603050405020304" pitchFamily="18" charset="0"/>
                <a:cs typeface="Times New Roman" panose="02020603050405020304" pitchFamily="18" charset="0"/>
              </a:rPr>
              <a:t>няма да </a:t>
            </a:r>
            <a:r>
              <a:rPr lang="bg-BG" sz="1400" b="1" kern="0" dirty="0" smtClean="0">
                <a:latin typeface="Times New Roman" panose="02020603050405020304" pitchFamily="18" charset="0"/>
                <a:cs typeface="Times New Roman" panose="02020603050405020304" pitchFamily="18" charset="0"/>
              </a:rPr>
              <a:t>изискват СВИ.</a:t>
            </a:r>
            <a:endParaRPr lang="en-US" sz="1400" kern="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725"/>
            <a:ext cx="106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838200" y="228600"/>
            <a:ext cx="7323138" cy="1111250"/>
          </a:xfrm>
          <a:prstGeom prst="rect">
            <a:avLst/>
          </a:prstGeom>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eaLnBrk="0" hangingPunct="0">
              <a:lnSpc>
                <a:spcPct val="100000"/>
              </a:lnSpc>
              <a:defRPr/>
            </a:pPr>
            <a:r>
              <a:rPr lang="bg-BG" altLang="bg-BG" sz="3200" b="1" cap="none" dirty="0" smtClean="0">
                <a:effectLst>
                  <a:outerShdw blurRad="38100" dist="38100" dir="2700000" algn="tl">
                    <a:srgbClr val="000000">
                      <a:alpha val="43137"/>
                    </a:srgbClr>
                  </a:outerShdw>
                </a:effectLst>
                <a:latin typeface="Times New Roman" panose="02020603050405020304" pitchFamily="18" charset="0"/>
                <a:ea typeface="Trebuchet MS" panose="020B0603020202020204" pitchFamily="34" charset="0"/>
                <a:cs typeface="Times New Roman" panose="02020603050405020304" pitchFamily="18" charset="0"/>
              </a:rPr>
              <a:t>КОЙ ЩЕ СЕ НУЖДАЕ ОТ </a:t>
            </a:r>
            <a:r>
              <a:rPr lang="en-US" altLang="bg-BG" sz="3200" b="1" cap="none" dirty="0" smtClean="0">
                <a:effectLst>
                  <a:outerShdw blurRad="38100" dist="38100" dir="2700000" algn="tl">
                    <a:srgbClr val="000000">
                      <a:alpha val="43137"/>
                    </a:srgbClr>
                  </a:outerShdw>
                </a:effectLst>
                <a:latin typeface="Times New Roman" panose="02020603050405020304" pitchFamily="18" charset="0"/>
                <a:ea typeface="Trebuchet MS" panose="020B0603020202020204" pitchFamily="34" charset="0"/>
                <a:cs typeface="Times New Roman" panose="02020603050405020304" pitchFamily="18" charset="0"/>
              </a:rPr>
              <a:t>ETIAS</a:t>
            </a:r>
            <a:r>
              <a:rPr lang="bg-BG" altLang="bg-BG" sz="3200" b="1" cap="none" dirty="0" smtClean="0">
                <a:effectLst>
                  <a:outerShdw blurRad="38100" dist="38100" dir="2700000" algn="tl">
                    <a:srgbClr val="000000">
                      <a:alpha val="43137"/>
                    </a:srgbClr>
                  </a:outerShdw>
                </a:effectLst>
                <a:latin typeface="Times New Roman" panose="02020603050405020304" pitchFamily="18" charset="0"/>
                <a:ea typeface="Trebuchet MS" panose="020B0603020202020204" pitchFamily="34" charset="0"/>
                <a:cs typeface="Times New Roman" panose="02020603050405020304" pitchFamily="18" charset="0"/>
              </a:rPr>
              <a:t>?</a:t>
            </a:r>
            <a:br>
              <a:rPr lang="bg-BG" altLang="bg-BG" sz="3200" b="1" cap="none" dirty="0" smtClean="0">
                <a:effectLst>
                  <a:outerShdw blurRad="38100" dist="38100" dir="2700000" algn="tl">
                    <a:srgbClr val="000000">
                      <a:alpha val="43137"/>
                    </a:srgbClr>
                  </a:outerShdw>
                </a:effectLst>
                <a:latin typeface="Times New Roman" panose="02020603050405020304" pitchFamily="18" charset="0"/>
                <a:ea typeface="Trebuchet MS" panose="020B0603020202020204" pitchFamily="34" charset="0"/>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pic>
        <p:nvPicPr>
          <p:cNvPr id="174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1338" y="0"/>
            <a:ext cx="9937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201738" y="990600"/>
            <a:ext cx="6783387" cy="736600"/>
          </a:xfrm>
          <a:prstGeom prst="rect">
            <a:avLst/>
          </a:prstGeom>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85800" indent="-2286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lnSpc>
                <a:spcPct val="102000"/>
              </a:lnSpc>
              <a:spcBef>
                <a:spcPts val="1750"/>
              </a:spcBef>
              <a:buClrTx/>
              <a:buSzTx/>
              <a:buFont typeface="Arial" panose="020B0604020202020204" pitchFamily="34" charset="0"/>
              <a:buNone/>
              <a:defRPr/>
            </a:pPr>
            <a:r>
              <a:rPr lang="bg-BG" altLang="bg-BG" sz="1600" b="1" dirty="0" smtClean="0">
                <a:effectLst>
                  <a:outerShdw blurRad="38100" dist="38100" dir="2700000" algn="tl">
                    <a:srgbClr val="C0C0C0"/>
                  </a:outerShdw>
                </a:effectLst>
                <a:latin typeface="Times New Roman" panose="02020603050405020304" pitchFamily="18" charset="0"/>
                <a:ea typeface="Trebuchet MS" panose="020B0603020202020204" pitchFamily="34" charset="0"/>
                <a:cs typeface="Times New Roman" panose="02020603050405020304" pitchFamily="18" charset="0"/>
              </a:rPr>
              <a:t>От гражданите на изброените по-долу държави се изисква да имат разрешение за пътуване от ETIAS, за да пътуват до територията на държавите-членки:</a:t>
            </a:r>
          </a:p>
          <a:p>
            <a:pPr algn="ctr">
              <a:lnSpc>
                <a:spcPct val="102000"/>
              </a:lnSpc>
              <a:spcBef>
                <a:spcPts val="1750"/>
              </a:spcBef>
              <a:buClrTx/>
              <a:buSzTx/>
              <a:buFont typeface="Arial" panose="020B0604020202020204" pitchFamily="34" charset="0"/>
              <a:buNone/>
              <a:defRPr/>
            </a:pPr>
            <a:endParaRPr lang="bg-BG" altLang="bg-BG" sz="1800" b="1" dirty="0" smtClean="0">
              <a:effectLst>
                <a:outerShdw blurRad="38100" dist="38100" dir="2700000" algn="tl">
                  <a:srgbClr val="C0C0C0"/>
                </a:outerShdw>
              </a:effectLst>
              <a:latin typeface="Bahnschrift Condensed" panose="020B0502040204020203" pitchFamily="34" charset="0"/>
              <a:ea typeface="Trebuchet MS" panose="020B0603020202020204" pitchFamily="34" charset="0"/>
              <a:cs typeface="Trebuchet MS" panose="020B0603020202020204" pitchFamily="34" charset="0"/>
            </a:endParaRPr>
          </a:p>
        </p:txBody>
      </p:sp>
      <p:sp>
        <p:nvSpPr>
          <p:cNvPr id="9" name="Content Placeholder 2"/>
          <p:cNvSpPr txBox="1">
            <a:spLocks/>
          </p:cNvSpPr>
          <p:nvPr/>
        </p:nvSpPr>
        <p:spPr>
          <a:xfrm>
            <a:off x="457200" y="2101851"/>
            <a:ext cx="8458199" cy="4451349"/>
          </a:xfrm>
          <a:prstGeom prst="rect">
            <a:avLst/>
          </a:prstGeom>
        </p:spPr>
        <p:txBody>
          <a:bodyPr numCol="4" spcCol="28800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Албания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Антигуа </a:t>
            </a:r>
            <a:r>
              <a:rPr lang="ru-RU" altLang="bg-BG" sz="1700" b="1" dirty="0">
                <a:latin typeface="Times New Roman" panose="02020603050405020304" pitchFamily="18" charset="0"/>
                <a:cs typeface="Times New Roman" panose="02020603050405020304" pitchFamily="18" charset="0"/>
              </a:rPr>
              <a:t>и </a:t>
            </a:r>
            <a:r>
              <a:rPr lang="ru-RU" altLang="bg-BG" sz="1700" b="1" dirty="0" smtClean="0">
                <a:latin typeface="Times New Roman" panose="02020603050405020304" pitchFamily="18" charset="0"/>
                <a:cs typeface="Times New Roman" panose="02020603050405020304" pitchFamily="18" charset="0"/>
              </a:rPr>
              <a:t>Барбуда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Аржентина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Австралия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Бахами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Барбадос</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Босна </a:t>
            </a:r>
            <a:r>
              <a:rPr lang="ru-RU" altLang="bg-BG" sz="1700" b="1" dirty="0">
                <a:latin typeface="Times New Roman" panose="02020603050405020304" pitchFamily="18" charset="0"/>
                <a:cs typeface="Times New Roman" panose="02020603050405020304" pitchFamily="18" charset="0"/>
              </a:rPr>
              <a:t>и </a:t>
            </a:r>
            <a:r>
              <a:rPr lang="ru-RU" altLang="bg-BG" sz="1700" b="1" dirty="0" smtClean="0">
                <a:latin typeface="Times New Roman" panose="02020603050405020304" pitchFamily="18" charset="0"/>
                <a:cs typeface="Times New Roman" panose="02020603050405020304" pitchFamily="18" charset="0"/>
              </a:rPr>
              <a:t>Херцеговина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Бразилия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Бруней</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Канада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Чили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Колумбия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Косово</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Коста Рика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Доминика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Ел Салвадор</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Грузия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Гренада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Гватемала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Хондурас</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Хонконг</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Израел</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Япония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Кирибати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Макао</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Малайзия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Маршалови острови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Мавриций</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Мексико</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Микронезия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Молдова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Черна гора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Нова Зеландия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Никарагуа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Северна Македония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Палау</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Панама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Парагвай</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Перу</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Сейнт </a:t>
            </a:r>
            <a:r>
              <a:rPr lang="ru-RU" altLang="bg-BG" sz="1700" b="1" dirty="0">
                <a:latin typeface="Times New Roman" panose="02020603050405020304" pitchFamily="18" charset="0"/>
                <a:cs typeface="Times New Roman" panose="02020603050405020304" pitchFamily="18" charset="0"/>
              </a:rPr>
              <a:t>Китс и </a:t>
            </a:r>
            <a:r>
              <a:rPr lang="ru-RU" altLang="bg-BG" sz="1700" b="1" dirty="0" smtClean="0">
                <a:latin typeface="Times New Roman" panose="02020603050405020304" pitchFamily="18" charset="0"/>
                <a:cs typeface="Times New Roman" panose="02020603050405020304" pitchFamily="18" charset="0"/>
              </a:rPr>
              <a:t>Невис</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a:t>
            </a:r>
            <a:r>
              <a:rPr lang="bg-BG" altLang="bg-BG" sz="1700" b="1" dirty="0" smtClean="0">
                <a:latin typeface="Times New Roman" panose="02020603050405020304" pitchFamily="18" charset="0"/>
                <a:cs typeface="Times New Roman" panose="02020603050405020304" pitchFamily="18" charset="0"/>
              </a:rPr>
              <a:t>вета</a:t>
            </a:r>
            <a:r>
              <a:rPr lang="ru-RU" altLang="bg-BG" sz="1700" b="1" dirty="0" smtClean="0">
                <a:latin typeface="Times New Roman" panose="02020603050405020304" pitchFamily="18" charset="0"/>
                <a:cs typeface="Times New Roman" panose="02020603050405020304" pitchFamily="18" charset="0"/>
              </a:rPr>
              <a:t> Лусия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Сейнт </a:t>
            </a:r>
            <a:r>
              <a:rPr lang="ru-RU" altLang="bg-BG" sz="1700" b="1" dirty="0">
                <a:latin typeface="Times New Roman" panose="02020603050405020304" pitchFamily="18" charset="0"/>
                <a:cs typeface="Times New Roman" panose="02020603050405020304" pitchFamily="18" charset="0"/>
              </a:rPr>
              <a:t>Винсент и </a:t>
            </a:r>
            <a:r>
              <a:rPr lang="ru-RU" altLang="bg-BG" sz="1700" b="1" dirty="0" smtClean="0">
                <a:latin typeface="Times New Roman" panose="02020603050405020304" pitchFamily="18" charset="0"/>
                <a:cs typeface="Times New Roman" panose="02020603050405020304" pitchFamily="18" charset="0"/>
              </a:rPr>
              <a:t>Гренадини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Самоа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Сърбия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Сейшели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Сингапур</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Соломонови острови</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Южна Кореа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Тайван</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Тимор-Лесте</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Тонга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Тринидад </a:t>
            </a:r>
            <a:r>
              <a:rPr lang="ru-RU" altLang="bg-BG" sz="1700" b="1" dirty="0">
                <a:latin typeface="Times New Roman" panose="02020603050405020304" pitchFamily="18" charset="0"/>
                <a:cs typeface="Times New Roman" panose="02020603050405020304" pitchFamily="18" charset="0"/>
              </a:rPr>
              <a:t>и </a:t>
            </a:r>
            <a:r>
              <a:rPr lang="ru-RU" altLang="bg-BG" sz="1700" b="1" dirty="0" smtClean="0">
                <a:latin typeface="Times New Roman" panose="02020603050405020304" pitchFamily="18" charset="0"/>
                <a:cs typeface="Times New Roman" panose="02020603050405020304" pitchFamily="18" charset="0"/>
              </a:rPr>
              <a:t>Тобаго</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Тувалу</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Украйна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Обединени </a:t>
            </a:r>
            <a:r>
              <a:rPr lang="ru-RU" altLang="bg-BG" sz="1700" b="1" dirty="0">
                <a:latin typeface="Times New Roman" panose="02020603050405020304" pitchFamily="18" charset="0"/>
                <a:cs typeface="Times New Roman" panose="02020603050405020304" pitchFamily="18" charset="0"/>
              </a:rPr>
              <a:t>арабски </a:t>
            </a:r>
            <a:r>
              <a:rPr lang="ru-RU" altLang="bg-BG" sz="1700" b="1" dirty="0" smtClean="0">
                <a:latin typeface="Times New Roman" panose="02020603050405020304" pitchFamily="18" charset="0"/>
                <a:cs typeface="Times New Roman" panose="02020603050405020304" pitchFamily="18" charset="0"/>
              </a:rPr>
              <a:t>емирства</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Великобритания</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САЩ</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Уругвай</a:t>
            </a:r>
          </a:p>
          <a:p>
            <a:pPr marL="0" indent="0" algn="just">
              <a:lnSpc>
                <a:spcPct val="100000"/>
              </a:lnSpc>
              <a:spcBef>
                <a:spcPct val="0"/>
              </a:spcBef>
              <a:buSzTx/>
              <a:buFont typeface="Arial" panose="020B0604020202020204" pitchFamily="34" charset="0"/>
              <a:buNone/>
              <a:defRPr/>
            </a:pPr>
            <a:r>
              <a:rPr lang="ru-RU" altLang="bg-BG" sz="1700" b="1" dirty="0" smtClean="0">
                <a:latin typeface="Times New Roman" panose="02020603050405020304" pitchFamily="18" charset="0"/>
                <a:cs typeface="Times New Roman" panose="02020603050405020304" pitchFamily="18" charset="0"/>
              </a:rPr>
              <a:t>Венецуела</a:t>
            </a:r>
            <a:r>
              <a:rPr lang="ru-RU" altLang="bg-BG" sz="1700" b="1" dirty="0">
                <a:latin typeface="Times New Roman" panose="02020603050405020304" pitchFamily="18" charset="0"/>
                <a:cs typeface="Times New Roman" panose="02020603050405020304" pitchFamily="18" charset="0"/>
              </a:rPr>
              <a:t>.</a:t>
            </a:r>
          </a:p>
          <a:p>
            <a:pPr marL="0" indent="0" algn="just">
              <a:lnSpc>
                <a:spcPct val="100000"/>
              </a:lnSpc>
              <a:spcBef>
                <a:spcPct val="0"/>
              </a:spcBef>
              <a:buSzTx/>
              <a:buFont typeface="Arial" panose="020B0604020202020204" pitchFamily="34" charset="0"/>
              <a:buNone/>
              <a:defRPr/>
            </a:pPr>
            <a:endParaRPr lang="ru-RU" altLang="bg-BG" dirty="0">
              <a:latin typeface="Times New Roman" panose="02020603050405020304" pitchFamily="18" charset="0"/>
              <a:cs typeface="Times New Roman" panose="02020603050405020304" pitchFamily="18" charset="0"/>
            </a:endParaRPr>
          </a:p>
        </p:txBody>
      </p:sp>
      <p:sp>
        <p:nvSpPr>
          <p:cNvPr id="10" name="Rectangle 9"/>
          <p:cNvSpPr/>
          <p:nvPr/>
        </p:nvSpPr>
        <p:spPr>
          <a:xfrm>
            <a:off x="3657600" y="3509963"/>
            <a:ext cx="1208088" cy="1016000"/>
          </a:xfrm>
          <a:prstGeom prst="rect">
            <a:avLst/>
          </a:prstGeom>
        </p:spPr>
        <p:txBody>
          <a:bodyPr>
            <a:spAutoFit/>
          </a:bodyPr>
          <a:lstStyle/>
          <a:p>
            <a:pPr algn="ctr">
              <a:defRPr/>
            </a:pPr>
            <a:r>
              <a:rPr lang="bg-BG" altLang="bg-BG" sz="6000" b="1" dirty="0">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59</a:t>
            </a:r>
            <a:endParaRPr lang="en-GB" altLang="bg-BG" sz="3600" dirty="0">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34938"/>
            <a:ext cx="103346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0225" y="0"/>
            <a:ext cx="9937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228600" y="914399"/>
            <a:ext cx="9296400" cy="4577859"/>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804863" marR="715010" indent="539750" algn="just">
              <a:lnSpc>
                <a:spcPct val="123000"/>
              </a:lnSpc>
              <a:spcBef>
                <a:spcPts val="830"/>
              </a:spcBef>
              <a:spcAft>
                <a:spcPts val="0"/>
              </a:spcAft>
              <a:buNone/>
              <a:tabLst>
                <a:tab pos="8162925" algn="l"/>
                <a:tab pos="8251825" algn="l"/>
                <a:tab pos="8428038" algn="l"/>
              </a:tabLst>
            </a:pP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Превозвачите</a:t>
            </a:r>
            <a:r>
              <a:rPr lang="bg-BG" sz="1400" dirty="0">
                <a:latin typeface="Times New Roman" panose="02020603050405020304" pitchFamily="18" charset="0"/>
                <a:ea typeface="Trebuchet MS" panose="020B0603020202020204" pitchFamily="34" charset="0"/>
                <a:cs typeface="Times New Roman" panose="02020603050405020304" pitchFamily="18" charset="0"/>
              </a:rPr>
              <a:t>, </a:t>
            </a: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транспортиращи пътници </a:t>
            </a:r>
            <a:r>
              <a:rPr lang="bg-BG" sz="1400" dirty="0">
                <a:latin typeface="Times New Roman" panose="02020603050405020304" pitchFamily="18" charset="0"/>
                <a:ea typeface="Trebuchet MS" panose="020B0603020202020204" pitchFamily="34" charset="0"/>
                <a:cs typeface="Times New Roman" panose="02020603050405020304" pitchFamily="18" charset="0"/>
              </a:rPr>
              <a:t>до европейските държави, които </a:t>
            </a: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прилагат СВИ или </a:t>
            </a:r>
            <a:r>
              <a:rPr lang="bg-BG" sz="1400" dirty="0">
                <a:latin typeface="Times New Roman" panose="02020603050405020304" pitchFamily="18" charset="0"/>
                <a:ea typeface="Trebuchet MS" panose="020B0603020202020204" pitchFamily="34" charset="0"/>
                <a:cs typeface="Times New Roman" panose="02020603050405020304" pitchFamily="18" charset="0"/>
              </a:rPr>
              <a:t>изискват разрешение </a:t>
            </a: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ETIAS</a:t>
            </a:r>
            <a:r>
              <a:rPr lang="bg-BG" sz="1400" dirty="0">
                <a:latin typeface="Times New Roman" panose="02020603050405020304" pitchFamily="18" charset="0"/>
                <a:ea typeface="Trebuchet MS" panose="020B0603020202020204" pitchFamily="34" charset="0"/>
                <a:cs typeface="Times New Roman" panose="02020603050405020304" pitchFamily="18" charset="0"/>
              </a:rPr>
              <a:t>, трябва да проверяват дали пътниците разполагат с необходимите за влизане пътни документи</a:t>
            </a: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 като използват </a:t>
            </a:r>
            <a:r>
              <a:rPr lang="bg-BG" sz="1400" dirty="0">
                <a:latin typeface="Times New Roman" panose="02020603050405020304" pitchFamily="18" charset="0"/>
                <a:ea typeface="Trebuchet MS" panose="020B0603020202020204" pitchFamily="34" charset="0"/>
                <a:cs typeface="Times New Roman" panose="02020603050405020304" pitchFamily="18" charset="0"/>
              </a:rPr>
              <a:t>интерфейса за превозвачи. </a:t>
            </a:r>
            <a:endParaRPr lang="bg-BG" sz="1400" dirty="0" smtClean="0">
              <a:latin typeface="Times New Roman" panose="02020603050405020304" pitchFamily="18" charset="0"/>
              <a:ea typeface="Trebuchet MS" panose="020B0603020202020204" pitchFamily="34" charset="0"/>
              <a:cs typeface="Times New Roman" panose="02020603050405020304" pitchFamily="18" charset="0"/>
            </a:endParaRPr>
          </a:p>
          <a:p>
            <a:pPr marL="804863" marR="715010" indent="539750" algn="just">
              <a:lnSpc>
                <a:spcPct val="123000"/>
              </a:lnSpc>
              <a:spcBef>
                <a:spcPts val="830"/>
              </a:spcBef>
              <a:spcAft>
                <a:spcPts val="0"/>
              </a:spcAft>
              <a:buNone/>
              <a:tabLst>
                <a:tab pos="8251825" algn="l"/>
                <a:tab pos="8428038" algn="l"/>
              </a:tabLst>
            </a:pP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Само </a:t>
            </a:r>
            <a:r>
              <a:rPr lang="bg-BG" sz="1400" dirty="0">
                <a:latin typeface="Times New Roman" panose="02020603050405020304" pitchFamily="18" charset="0"/>
                <a:ea typeface="Trebuchet MS" panose="020B0603020202020204" pitchFamily="34" charset="0"/>
                <a:cs typeface="Times New Roman" panose="02020603050405020304" pitchFamily="18" charset="0"/>
              </a:rPr>
              <a:t>регистрираните превозвачи могат да проверяват дали пътниците имат валидно разрешение за пътуване или валидна виза за краткосрочно пребиваване, издадена за еднократно или двукратно влизане</a:t>
            </a:r>
            <a:r>
              <a:rPr lang="bg-BG" sz="1400" dirty="0" smtClean="0">
                <a:latin typeface="Times New Roman" panose="02020603050405020304" pitchFamily="18" charset="0"/>
                <a:ea typeface="Trebuchet MS" panose="020B0603020202020204" pitchFamily="34" charset="0"/>
                <a:cs typeface="Times New Roman" panose="02020603050405020304" pitchFamily="18" charset="0"/>
              </a:rPr>
              <a:t>.</a:t>
            </a:r>
            <a:endParaRPr lang="en-US" sz="1400" dirty="0" smtClean="0">
              <a:latin typeface="Times New Roman" panose="02020603050405020304" pitchFamily="18" charset="0"/>
              <a:ea typeface="Trebuchet MS" panose="020B0603020202020204" pitchFamily="34" charset="0"/>
              <a:cs typeface="Times New Roman" panose="02020603050405020304" pitchFamily="18" charset="0"/>
            </a:endParaRPr>
          </a:p>
          <a:p>
            <a:pPr marL="804863" marR="715010" indent="539750" algn="just">
              <a:lnSpc>
                <a:spcPct val="123000"/>
              </a:lnSpc>
              <a:spcBef>
                <a:spcPts val="830"/>
              </a:spcBef>
              <a:spcAft>
                <a:spcPts val="0"/>
              </a:spcAft>
              <a:buNone/>
              <a:tabLst>
                <a:tab pos="8075613" algn="l"/>
                <a:tab pos="8162925" algn="l"/>
              </a:tabLst>
            </a:pP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Превозвачите </a:t>
            </a:r>
            <a:r>
              <a:rPr lang="ru-RU" sz="1400" dirty="0">
                <a:latin typeface="Times New Roman" panose="02020603050405020304" pitchFamily="18" charset="0"/>
                <a:ea typeface="Trebuchet MS" panose="020B0603020202020204" pitchFamily="34" charset="0"/>
                <a:cs typeface="Times New Roman" panose="02020603050405020304" pitchFamily="18" charset="0"/>
              </a:rPr>
              <a:t>ще трябва да се регистрират посредством eu-LISA, с цел да получат достъп до портала за превозвачи. </a:t>
            </a: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Налични са три </a:t>
            </a:r>
            <a:r>
              <a:rPr lang="ru-RU" sz="1400" dirty="0">
                <a:latin typeface="Times New Roman" panose="02020603050405020304" pitchFamily="18" charset="0"/>
                <a:ea typeface="Trebuchet MS" panose="020B0603020202020204" pitchFamily="34" charset="0"/>
                <a:cs typeface="Times New Roman" panose="02020603050405020304" pitchFamily="18" charset="0"/>
              </a:rPr>
              <a:t>вида достъп до интерфейса на превозвачите – системен, уеб достъп </a:t>
            </a: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и</a:t>
            </a:r>
            <a:r>
              <a:rPr lang="en-US" sz="1400" dirty="0" smtClean="0">
                <a:latin typeface="Times New Roman" panose="02020603050405020304" pitchFamily="18" charset="0"/>
                <a:ea typeface="Trebuchet MS" panose="020B0603020202020204" pitchFamily="34" charset="0"/>
                <a:cs typeface="Times New Roman" panose="02020603050405020304" pitchFamily="18" charset="0"/>
              </a:rPr>
              <a:t> </a:t>
            </a:r>
            <a:r>
              <a:rPr lang="bg-BG" sz="1400" dirty="0">
                <a:latin typeface="Times New Roman" panose="02020603050405020304" pitchFamily="18" charset="0"/>
                <a:ea typeface="Trebuchet MS" panose="020B0603020202020204" pitchFamily="34" charset="0"/>
                <a:cs typeface="Times New Roman" panose="02020603050405020304" pitchFamily="18" charset="0"/>
              </a:rPr>
              <a:t>ч</a:t>
            </a: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рез мобилно приложение</a:t>
            </a:r>
            <a:r>
              <a:rPr lang="ru-RU" sz="1400" dirty="0">
                <a:latin typeface="Times New Roman" panose="02020603050405020304" pitchFamily="18" charset="0"/>
                <a:ea typeface="Trebuchet MS" panose="020B0603020202020204" pitchFamily="34" charset="0"/>
                <a:cs typeface="Times New Roman" panose="02020603050405020304" pitchFamily="18" charset="0"/>
              </a:rPr>
              <a:t>. </a:t>
            </a: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Тестове се извършват само при системния достъп</a:t>
            </a:r>
            <a:r>
              <a:rPr lang="en-US" sz="1400" dirty="0" smtClean="0">
                <a:latin typeface="Times New Roman" panose="02020603050405020304" pitchFamily="18" charset="0"/>
                <a:ea typeface="Trebuchet MS" panose="020B0603020202020204" pitchFamily="34" charset="0"/>
                <a:cs typeface="Times New Roman" panose="02020603050405020304" pitchFamily="18" charset="0"/>
              </a:rPr>
              <a:t>.</a:t>
            </a:r>
          </a:p>
          <a:p>
            <a:pPr marL="804863" marR="715010" indent="539750" algn="just">
              <a:lnSpc>
                <a:spcPct val="123000"/>
              </a:lnSpc>
              <a:spcBef>
                <a:spcPts val="830"/>
              </a:spcBef>
              <a:spcAft>
                <a:spcPts val="0"/>
              </a:spcAft>
              <a:buNone/>
              <a:tabLst>
                <a:tab pos="8251825" algn="l"/>
                <a:tab pos="8428038" algn="l"/>
              </a:tabLst>
            </a:pP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Статуса </a:t>
            </a:r>
            <a:r>
              <a:rPr lang="ru-RU" sz="1400" dirty="0">
                <a:latin typeface="Times New Roman" panose="02020603050405020304" pitchFamily="18" charset="0"/>
                <a:ea typeface="Trebuchet MS" panose="020B0603020202020204" pitchFamily="34" charset="0"/>
                <a:cs typeface="Times New Roman" panose="02020603050405020304" pitchFamily="18" charset="0"/>
              </a:rPr>
              <a:t>на пътника трябва да бъде проверен от първия превозвач, който превозва пътника на територията на Европейска страна, която ще прилага СВИ/ЕТИАС</a:t>
            </a:r>
            <a:r>
              <a:rPr lang="ru-RU" sz="1400" dirty="0" smtClean="0">
                <a:latin typeface="Times New Roman" panose="02020603050405020304" pitchFamily="18" charset="0"/>
                <a:ea typeface="Trebuchet MS" panose="020B0603020202020204" pitchFamily="34" charset="0"/>
                <a:cs typeface="Times New Roman" panose="02020603050405020304" pitchFamily="18" charset="0"/>
              </a:rPr>
              <a:t>.</a:t>
            </a:r>
          </a:p>
          <a:p>
            <a:pPr marL="804863" marR="715010" indent="539750" algn="just">
              <a:lnSpc>
                <a:spcPct val="123000"/>
              </a:lnSpc>
              <a:spcBef>
                <a:spcPts val="830"/>
              </a:spcBef>
              <a:spcAft>
                <a:spcPts val="0"/>
              </a:spcAft>
              <a:buNone/>
              <a:tabLst>
                <a:tab pos="8251825" algn="l"/>
                <a:tab pos="8428038" algn="l"/>
              </a:tabLst>
            </a:pPr>
            <a:r>
              <a:rPr lang="ru-RU" sz="1400" dirty="0" smtClean="0">
                <a:latin typeface="Times New Roman" panose="02020603050405020304" pitchFamily="18" charset="0"/>
                <a:cs typeface="Times New Roman" panose="02020603050405020304" pitchFamily="18" charset="0"/>
              </a:rPr>
              <a:t>СВИ ще се прилага напълно </a:t>
            </a:r>
            <a:r>
              <a:rPr lang="ru-RU" sz="1400" b="1" dirty="0" smtClean="0">
                <a:latin typeface="Times New Roman" panose="02020603050405020304" pitchFamily="18" charset="0"/>
                <a:cs typeface="Times New Roman" panose="02020603050405020304" pitchFamily="18" charset="0"/>
              </a:rPr>
              <a:t>от 10 април 2026г. </a:t>
            </a:r>
          </a:p>
          <a:p>
            <a:pPr marL="804863" marR="715010" indent="539750" algn="just">
              <a:lnSpc>
                <a:spcPct val="123000"/>
              </a:lnSpc>
              <a:spcBef>
                <a:spcPts val="830"/>
              </a:spcBef>
              <a:spcAft>
                <a:spcPts val="0"/>
              </a:spcAft>
              <a:buNone/>
              <a:tabLst>
                <a:tab pos="8251825" algn="l"/>
                <a:tab pos="8428038" algn="l"/>
              </a:tabLst>
            </a:pPr>
            <a:r>
              <a:rPr lang="en-US" sz="1400" dirty="0" smtClean="0">
                <a:latin typeface="Times New Roman" panose="02020603050405020304" pitchFamily="18" charset="0"/>
                <a:cs typeface="Times New Roman" panose="02020603050405020304" pitchFamily="18" charset="0"/>
              </a:rPr>
              <a:t>ETIAS</a:t>
            </a:r>
            <a:r>
              <a:rPr lang="bg-BG" sz="1400" dirty="0" smtClean="0">
                <a:latin typeface="Times New Roman" panose="02020603050405020304" pitchFamily="18" charset="0"/>
                <a:cs typeface="Times New Roman" panose="02020603050405020304" pitchFamily="18" charset="0"/>
              </a:rPr>
              <a:t> се планира да започне да се прилага </a:t>
            </a:r>
            <a:r>
              <a:rPr lang="bg-BG" sz="1400" b="1" dirty="0" smtClean="0">
                <a:latin typeface="Times New Roman" panose="02020603050405020304" pitchFamily="18" charset="0"/>
                <a:cs typeface="Times New Roman" panose="02020603050405020304" pitchFamily="18" charset="0"/>
              </a:rPr>
              <a:t>от последното тримесечие на 2026г.</a:t>
            </a:r>
            <a:endParaRPr lang="bg-BG" sz="1400" b="1" dirty="0">
              <a:latin typeface="Times New Roman" panose="02020603050405020304" pitchFamily="18" charset="0"/>
              <a:cs typeface="Times New Roman" panose="02020603050405020304" pitchFamily="18" charset="0"/>
            </a:endParaRPr>
          </a:p>
        </p:txBody>
      </p:sp>
      <p:pic>
        <p:nvPicPr>
          <p:cNvPr id="3379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104" y="1048741"/>
            <a:ext cx="368579" cy="38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107" y="1920835"/>
            <a:ext cx="371576" cy="3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612" y="2797397"/>
            <a:ext cx="392072" cy="41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833438" y="134938"/>
            <a:ext cx="7518400" cy="1006436"/>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auto">
              <a:spcAft>
                <a:spcPts val="0"/>
              </a:spcAft>
              <a:defRPr/>
            </a:pPr>
            <a:r>
              <a:rPr lang="bg-BG" altLang="bg-BG" sz="2800" b="1" cap="none" dirty="0" smtClean="0">
                <a:latin typeface="Times New Roman" panose="02020603050405020304" pitchFamily="18" charset="0"/>
                <a:ea typeface="Verdana" panose="020B0604030504040204" pitchFamily="34" charset="0"/>
                <a:cs typeface="Times New Roman" panose="02020603050405020304" pitchFamily="18" charset="0"/>
              </a:rPr>
              <a:t>ПРЕВОЗВАЧИ И СВИ И </a:t>
            </a:r>
            <a:r>
              <a:rPr lang="en-US" altLang="bg-BG" sz="2800" b="1" cap="none" dirty="0" smtClean="0">
                <a:latin typeface="Times New Roman" panose="02020603050405020304" pitchFamily="18" charset="0"/>
                <a:ea typeface="Verdana" panose="020B0604030504040204" pitchFamily="34" charset="0"/>
                <a:cs typeface="Times New Roman" panose="02020603050405020304" pitchFamily="18" charset="0"/>
              </a:rPr>
              <a:t>ETIAS</a:t>
            </a:r>
            <a:endParaRPr lang="bg-BG" sz="2800" dirty="0">
              <a:latin typeface="Times New Roman" panose="02020603050405020304" pitchFamily="18" charset="0"/>
              <a:cs typeface="Times New Roman" panose="02020603050405020304" pitchFamily="18" charset="0"/>
            </a:endParaRPr>
          </a:p>
        </p:txBody>
      </p:sp>
      <p:pic>
        <p:nvPicPr>
          <p:cNvPr id="11"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107" y="3673959"/>
            <a:ext cx="370306" cy="38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stretch>
            <a:fillRect/>
          </a:stretch>
        </p:blipFill>
        <p:spPr>
          <a:xfrm>
            <a:off x="417942" y="5111936"/>
            <a:ext cx="2333625" cy="1664359"/>
          </a:xfrm>
          <a:prstGeom prst="rect">
            <a:avLst/>
          </a:prstGeom>
        </p:spPr>
      </p:pic>
      <p:pic>
        <p:nvPicPr>
          <p:cNvPr id="2" name="Picture 1"/>
          <p:cNvPicPr>
            <a:picLocks noChangeAspect="1"/>
          </p:cNvPicPr>
          <p:nvPr/>
        </p:nvPicPr>
        <p:blipFill>
          <a:blip r:embed="rId7"/>
          <a:stretch>
            <a:fillRect/>
          </a:stretch>
        </p:blipFill>
        <p:spPr>
          <a:xfrm>
            <a:off x="3345657" y="5088866"/>
            <a:ext cx="2493962" cy="1664359"/>
          </a:xfrm>
          <a:prstGeom prst="rect">
            <a:avLst/>
          </a:prstGeom>
        </p:spPr>
      </p:pic>
      <p:pic>
        <p:nvPicPr>
          <p:cNvPr id="3" name="Picture 2"/>
          <p:cNvPicPr>
            <a:picLocks noChangeAspect="1"/>
          </p:cNvPicPr>
          <p:nvPr/>
        </p:nvPicPr>
        <p:blipFill>
          <a:blip r:embed="rId8"/>
          <a:stretch>
            <a:fillRect/>
          </a:stretch>
        </p:blipFill>
        <p:spPr>
          <a:xfrm>
            <a:off x="6212843" y="5088866"/>
            <a:ext cx="2400300" cy="1687429"/>
          </a:xfrm>
          <a:prstGeom prst="rect">
            <a:avLst/>
          </a:prstGeom>
        </p:spPr>
      </p:pic>
      <p:pic>
        <p:nvPicPr>
          <p:cNvPr id="1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101" y="4379328"/>
            <a:ext cx="396312" cy="41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152400"/>
            <a:ext cx="9905998" cy="53465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bg-BG" sz="2400" b="1" i="0" u="none" strike="noStrike" kern="1200" cap="all"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Използване на </a:t>
            </a:r>
            <a:r>
              <a:rPr kumimoji="0" lang="en-US" sz="2400" b="1" i="0" u="none" strike="noStrike" kern="1200" cap="all"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ETIAS</a:t>
            </a:r>
            <a:r>
              <a:rPr kumimoji="0" lang="bg-BG" sz="2400" b="1" i="0" u="none" strike="noStrike" kern="1200" cap="all"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от ПРЕВОЗВАЧИ</a:t>
            </a:r>
            <a:endParaRPr kumimoji="0" lang="en-US" sz="2400" b="1" i="0" u="none" strike="noStrike" kern="1200" cap="all"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317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90488"/>
            <a:ext cx="9620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64525" y="6350"/>
            <a:ext cx="889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04800" y="687388"/>
            <a:ext cx="8382000" cy="4654550"/>
          </a:xfrm>
          <a:prstGeom prst="rect">
            <a:avLst/>
          </a:prstGeom>
        </p:spPr>
        <p:txBody>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1" indent="536575" algn="just" defTabSz="914400" rtl="0" eaLnBrk="1" fontAlgn="auto" latinLnBrk="0" hangingPunct="1">
              <a:lnSpc>
                <a:spcPct val="120000"/>
              </a:lnSpc>
              <a:spcBef>
                <a:spcPts val="500"/>
              </a:spcBef>
              <a:spcAft>
                <a:spcPts val="0"/>
              </a:spcAft>
              <a:buClrTx/>
              <a:buSzPct val="125000"/>
              <a:buFont typeface="Arial" panose="020B0604020202020204" pitchFamily="34" charset="0"/>
              <a:buNone/>
              <a:tabLst/>
              <a:defRPr/>
            </a:pP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Въздушните и морските превозвачи, както и международните автобусни превозвачи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 групи от хора по сухопътен маршрут изпращат запитване до информационната система на ETIAS, за да проверят дали гражданите на трети държави, спрямо които се прилага ЕТИАС, притежават валидно разрешение за пътуване. Интерфейсът на превозвачите е общ за СВИ и ЕТИАС. След пълното прилагане на СВИ </a:t>
            </a:r>
            <a:r>
              <a:rPr kumimoji="0" lang="ru-RU" sz="12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от 10 април 2026г. проверката в интерфейса на превозвачите става задължителна</a:t>
            </a: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536575"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Чрез защитен достъп до портала за превозвачи, същите могат да изпратят запитването в срок от </a:t>
            </a:r>
            <a:r>
              <a:rPr kumimoji="0" lang="ru-RU"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48 часа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преди качването на пътника на борда на транспортното средство. Превозвачите решават кои пътници подлежат на ЕТИАС/СВИ и флагират останалите. Превозвачът предоставя данните от машинночитаемата зона на документа за пътуване и посочва държавата членка на влизане.</a:t>
            </a:r>
          </a:p>
          <a:p>
            <a:pPr marL="0" marR="0" lvl="0" indent="536575"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Чрез портала за превозвачи интерфейсът предоставя отговор: „OK/NO</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 OK ETIAS</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„OK/NOT OK EES“, NA </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или съобщение за грешка.</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При отговор </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NOT O</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 превозвачът трябва ръчно да провери документа за пътуване и да прецени дали лицето не е изключение от приложното поле на СВИ/ ЕТИАС.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536575"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Превозвачите трябва да се регистрират в </a:t>
            </a:r>
            <a:r>
              <a:rPr kumimoji="0" lang="en-US" sz="1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eu</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-LISA</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да </a:t>
            </a:r>
            <a:r>
              <a:rPr kumimoji="0" lang="ru-RU"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извършат тестове дали имат връзка със системата и да бъдат сертифицирани за пълен достъп до интерфейса. Запитвания относно регистрацията могат да бъдат отправяни на: </a:t>
            </a: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hlinkClick r:id="rId5"/>
              </a:rPr>
              <a:t>carriers_onboarding@eulisa.europa.eu</a:t>
            </a:r>
            <a:r>
              <a:rPr kumimoji="0" lang="bg-BG"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Преди пълното действие на СВИ въпроси за оперативна помощ могат да бъдат отправяни на: </a:t>
            </a: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hlinkClick r:id="rId6"/>
              </a:rPr>
              <a:t>etias.acu1@frontex.europa.eu</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а след това онлайн могат да бъдат отправяни въпроси към Централното звено ЕТИАС, чрез определения инструмент за онлайн комуникация за регистрираните превозвачи, действащ 24/7, на английски език.</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На официалният сайт на ЕТИАС </a:t>
            </a: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hlinkClick r:id="rId7"/>
              </a:rPr>
              <a:t>https://europa.eu/etias</a:t>
            </a:r>
            <a:r>
              <a:rPr kumimoji="0" lang="bg-BG"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 частта: </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About ETIAS&gt;News corner&gt;ETIAS brings new obligations to carriers </a:t>
            </a:r>
            <a:r>
              <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са посочени най-често срещаните въпроси и отговори по темата</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(FAQs).</a:t>
            </a:r>
            <a:endParaRPr kumimoji="0" lang="bg-BG"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175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175" y="681038"/>
            <a:ext cx="336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450" y="1885950"/>
            <a:ext cx="327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5150" y="2803525"/>
            <a:ext cx="327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450" y="3681413"/>
            <a:ext cx="3349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6688" y="5675313"/>
            <a:ext cx="29718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13088" y="5649913"/>
            <a:ext cx="27654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83275" y="5675313"/>
            <a:ext cx="27193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095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164"/>
            <a:ext cx="8229600" cy="519905"/>
          </a:xfrm>
        </p:spPr>
        <p:txBody>
          <a:bodyPr/>
          <a:lstStyle/>
          <a:p>
            <a:pPr algn="ctr"/>
            <a:r>
              <a:rPr lang="bg-BG" sz="3200" dirty="0" smtClean="0">
                <a:solidFill>
                  <a:schemeClr val="tx1"/>
                </a:solidFill>
                <a:latin typeface="Times New Roman" panose="02020603050405020304" pitchFamily="18" charset="0"/>
                <a:cs typeface="Times New Roman" panose="02020603050405020304" pitchFamily="18" charset="0"/>
              </a:rPr>
              <a:t>ИЗКЛЮЧЕНИЯ И САНКЦИИ</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814962"/>
            <a:ext cx="7820310" cy="6043038"/>
          </a:xfrm>
        </p:spPr>
        <p:txBody>
          <a:bodyPr/>
          <a:lstStyle/>
          <a:p>
            <a:pPr marL="0" lvl="0" indent="0" algn="just" eaLnBrk="1" hangingPunct="1">
              <a:spcBef>
                <a:spcPct val="0"/>
              </a:spcBef>
              <a:buClrTx/>
              <a:buSzTx/>
              <a:buNone/>
            </a:pPr>
            <a:r>
              <a:rPr lang="ru-RU" altLang="en-US" sz="1200" b="1" dirty="0" smtClean="0">
                <a:solidFill>
                  <a:srgbClr val="000000"/>
                </a:solidFill>
                <a:latin typeface="Times New Roman" panose="02020603050405020304" pitchFamily="18" charset="0"/>
                <a:cs typeface="Times New Roman" panose="02020603050405020304" pitchFamily="18" charset="0"/>
              </a:rPr>
              <a:t>	Кои </a:t>
            </a:r>
            <a:r>
              <a:rPr lang="ru-RU" altLang="en-US" sz="1200" b="1" dirty="0">
                <a:solidFill>
                  <a:srgbClr val="000000"/>
                </a:solidFill>
                <a:latin typeface="Times New Roman" panose="02020603050405020304" pitchFamily="18" charset="0"/>
                <a:cs typeface="Times New Roman" panose="02020603050405020304" pitchFamily="18" charset="0"/>
              </a:rPr>
              <a:t>превозвачи не са обвързани със СВИ и ETIAS?</a:t>
            </a:r>
          </a:p>
          <a:p>
            <a:pPr marL="0" lvl="0" indent="0" algn="just" eaLnBrk="1" hangingPunct="1">
              <a:spcBef>
                <a:spcPct val="0"/>
              </a:spcBef>
              <a:buClrTx/>
              <a:buSzTx/>
              <a:buNone/>
            </a:pPr>
            <a:r>
              <a:rPr lang="ru-RU" altLang="en-US" sz="1200" dirty="0" smtClean="0">
                <a:solidFill>
                  <a:srgbClr val="000000"/>
                </a:solidFill>
                <a:latin typeface="Times New Roman" panose="02020603050405020304" pitchFamily="18" charset="0"/>
                <a:cs typeface="Times New Roman" panose="02020603050405020304" pitchFamily="18" charset="0"/>
              </a:rPr>
              <a:t>•    превозващи пътници </a:t>
            </a:r>
            <a:r>
              <a:rPr lang="ru-RU" altLang="en-US" sz="1200" dirty="0">
                <a:solidFill>
                  <a:srgbClr val="000000"/>
                </a:solidFill>
                <a:latin typeface="Times New Roman" panose="02020603050405020304" pitchFamily="18" charset="0"/>
                <a:cs typeface="Times New Roman" panose="02020603050405020304" pitchFamily="18" charset="0"/>
              </a:rPr>
              <a:t>в рамките на европейските държави, които използват СВИ или изискват разрешение за пътуване ETIAS;</a:t>
            </a:r>
          </a:p>
          <a:p>
            <a:pPr marL="0" lvl="0" indent="0" algn="just" eaLnBrk="1" hangingPunct="1">
              <a:spcBef>
                <a:spcPct val="0"/>
              </a:spcBef>
              <a:buClrTx/>
              <a:buSzTx/>
              <a:buNone/>
            </a:pPr>
            <a:r>
              <a:rPr lang="ru-RU" altLang="en-US" sz="1200" dirty="0">
                <a:solidFill>
                  <a:srgbClr val="000000"/>
                </a:solidFill>
                <a:latin typeface="Times New Roman" panose="02020603050405020304" pitchFamily="18" charset="0"/>
                <a:cs typeface="Times New Roman" panose="02020603050405020304" pitchFamily="18" charset="0"/>
              </a:rPr>
              <a:t>•    </a:t>
            </a:r>
            <a:r>
              <a:rPr lang="ru-RU" altLang="en-US" sz="1200" dirty="0" smtClean="0">
                <a:solidFill>
                  <a:srgbClr val="000000"/>
                </a:solidFill>
                <a:latin typeface="Times New Roman" panose="02020603050405020304" pitchFamily="18" charset="0"/>
                <a:cs typeface="Times New Roman" panose="02020603050405020304" pitchFamily="18" charset="0"/>
              </a:rPr>
              <a:t>превозващи пътници </a:t>
            </a:r>
            <a:r>
              <a:rPr lang="ru-RU" altLang="en-US" sz="1200" dirty="0">
                <a:solidFill>
                  <a:srgbClr val="000000"/>
                </a:solidFill>
                <a:latin typeface="Times New Roman" panose="02020603050405020304" pitchFamily="18" charset="0"/>
                <a:cs typeface="Times New Roman" panose="02020603050405020304" pitchFamily="18" charset="0"/>
              </a:rPr>
              <a:t>само извън европейските държави, които използват СВИ или изискват разрешение за пътуване ETIAS;</a:t>
            </a:r>
          </a:p>
          <a:p>
            <a:pPr marL="0" lvl="0" indent="0" algn="just" eaLnBrk="1" hangingPunct="1">
              <a:spcBef>
                <a:spcPct val="0"/>
              </a:spcBef>
              <a:buClrTx/>
              <a:buSzTx/>
              <a:buNone/>
            </a:pPr>
            <a:r>
              <a:rPr lang="ru-RU" altLang="en-US" sz="1200" dirty="0">
                <a:solidFill>
                  <a:srgbClr val="000000"/>
                </a:solidFill>
                <a:latin typeface="Times New Roman" panose="02020603050405020304" pitchFamily="18" charset="0"/>
                <a:cs typeface="Times New Roman" panose="02020603050405020304" pitchFamily="18" charset="0"/>
              </a:rPr>
              <a:t>•    </a:t>
            </a:r>
            <a:r>
              <a:rPr lang="ru-RU" altLang="en-US" sz="1200" dirty="0" smtClean="0">
                <a:solidFill>
                  <a:srgbClr val="000000"/>
                </a:solidFill>
                <a:latin typeface="Times New Roman" panose="02020603050405020304" pitchFamily="18" charset="0"/>
                <a:cs typeface="Times New Roman" panose="02020603050405020304" pitchFamily="18" charset="0"/>
              </a:rPr>
              <a:t>които </a:t>
            </a:r>
            <a:r>
              <a:rPr lang="ru-RU" altLang="en-US" sz="1200" dirty="0">
                <a:solidFill>
                  <a:srgbClr val="000000"/>
                </a:solidFill>
                <a:latin typeface="Times New Roman" panose="02020603050405020304" pitchFamily="18" charset="0"/>
                <a:cs typeface="Times New Roman" panose="02020603050405020304" pitchFamily="18" charset="0"/>
              </a:rPr>
              <a:t>не </a:t>
            </a:r>
            <a:r>
              <a:rPr lang="ru-RU" altLang="en-US" sz="1200" dirty="0" smtClean="0">
                <a:solidFill>
                  <a:srgbClr val="000000"/>
                </a:solidFill>
                <a:latin typeface="Times New Roman" panose="02020603050405020304" pitchFamily="18" charset="0"/>
                <a:cs typeface="Times New Roman" panose="02020603050405020304" pitchFamily="18" charset="0"/>
              </a:rPr>
              <a:t>възнамеряват </a:t>
            </a:r>
            <a:r>
              <a:rPr lang="ru-RU" altLang="en-US" sz="1200" dirty="0">
                <a:solidFill>
                  <a:srgbClr val="000000"/>
                </a:solidFill>
                <a:latin typeface="Times New Roman" panose="02020603050405020304" pitchFamily="18" charset="0"/>
                <a:cs typeface="Times New Roman" panose="02020603050405020304" pitchFamily="18" charset="0"/>
              </a:rPr>
              <a:t>да превозва пътници в европейска държава, която използва СВИ или изисква разрешение за пътуване ETIAS, в рамките на следващите 6 месеца;</a:t>
            </a:r>
          </a:p>
          <a:p>
            <a:pPr marL="0" lvl="0" indent="0" algn="just" eaLnBrk="1" hangingPunct="1">
              <a:spcBef>
                <a:spcPct val="0"/>
              </a:spcBef>
              <a:buClrTx/>
              <a:buSzTx/>
              <a:buNone/>
            </a:pPr>
            <a:r>
              <a:rPr lang="ru-RU" altLang="en-US" sz="1200" dirty="0">
                <a:solidFill>
                  <a:srgbClr val="000000"/>
                </a:solidFill>
                <a:latin typeface="Times New Roman" panose="02020603050405020304" pitchFamily="18" charset="0"/>
                <a:cs typeface="Times New Roman" panose="02020603050405020304" pitchFamily="18" charset="0"/>
              </a:rPr>
              <a:t>•    </a:t>
            </a:r>
            <a:r>
              <a:rPr lang="ru-RU" altLang="en-US" sz="1200" dirty="0" smtClean="0">
                <a:solidFill>
                  <a:srgbClr val="000000"/>
                </a:solidFill>
                <a:latin typeface="Times New Roman" panose="02020603050405020304" pitchFamily="18" charset="0"/>
                <a:cs typeface="Times New Roman" panose="02020603050405020304" pitchFamily="18" charset="0"/>
              </a:rPr>
              <a:t>превозващи </a:t>
            </a:r>
            <a:r>
              <a:rPr lang="ru-RU" altLang="en-US" sz="1200" dirty="0">
                <a:solidFill>
                  <a:srgbClr val="000000"/>
                </a:solidFill>
                <a:latin typeface="Times New Roman" panose="02020603050405020304" pitchFamily="18" charset="0"/>
                <a:cs typeface="Times New Roman" panose="02020603050405020304" pitchFamily="18" charset="0"/>
              </a:rPr>
              <a:t>пътници с влак; и речни превозвачи.</a:t>
            </a:r>
          </a:p>
          <a:p>
            <a:pPr marL="0" lvl="0" indent="0" algn="just" eaLnBrk="1" hangingPunct="1">
              <a:spcBef>
                <a:spcPct val="0"/>
              </a:spcBef>
              <a:buClrTx/>
              <a:buSzTx/>
              <a:buNone/>
            </a:pPr>
            <a:endParaRPr lang="en-US" altLang="en-US" sz="1200" b="1" dirty="0" smtClean="0">
              <a:solidFill>
                <a:srgbClr val="00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bg-BG" altLang="en-US" sz="1200" b="1" dirty="0" smtClean="0">
                <a:latin typeface="Times New Roman" panose="02020603050405020304" pitchFamily="18" charset="0"/>
                <a:cs typeface="Times New Roman" panose="02020603050405020304" pitchFamily="18" charset="0"/>
              </a:rPr>
              <a:t>	Изключения</a:t>
            </a:r>
            <a:r>
              <a:rPr lang="bg-BG" altLang="en-US" sz="1200" b="1" dirty="0">
                <a:latin typeface="Times New Roman" panose="02020603050405020304" pitchFamily="18" charset="0"/>
                <a:cs typeface="Times New Roman" panose="02020603050405020304" pitchFamily="18" charset="0"/>
              </a:rPr>
              <a:t>: </a:t>
            </a:r>
          </a:p>
          <a:p>
            <a:pPr marL="0" lvl="0" indent="0" algn="just" eaLnBrk="1" hangingPunct="1">
              <a:spcBef>
                <a:spcPct val="0"/>
              </a:spcBef>
              <a:buClrTx/>
              <a:buSzTx/>
              <a:buNone/>
            </a:pPr>
            <a:r>
              <a:rPr lang="bg-BG" altLang="en-US" sz="1200" dirty="0">
                <a:latin typeface="Times New Roman" panose="02020603050405020304" pitchFamily="18" charset="0"/>
                <a:cs typeface="Times New Roman" panose="02020603050405020304" pitchFamily="18" charset="0"/>
              </a:rPr>
              <a:t>- </a:t>
            </a:r>
            <a:r>
              <a:rPr lang="ru-RU" altLang="en-US" sz="1200" dirty="0">
                <a:latin typeface="Times New Roman" panose="02020603050405020304" pitchFamily="18" charset="0"/>
                <a:cs typeface="Times New Roman" panose="02020603050405020304" pitchFamily="18" charset="0"/>
              </a:rPr>
              <a:t>за автобусните превозвачи на групи от хора по сухопътен маршрут, за първите 3 години след пускането в действие на ETIAS, проверката в интерфейса е незадължителна за ЕТИАС.</a:t>
            </a:r>
          </a:p>
          <a:p>
            <a:pPr marL="0" lvl="0" indent="0" algn="just" eaLnBrk="1" hangingPunct="1">
              <a:spcBef>
                <a:spcPct val="0"/>
              </a:spcBef>
              <a:buClrTx/>
              <a:buSzTx/>
              <a:buNone/>
            </a:pPr>
            <a:r>
              <a:rPr lang="bg-BG" altLang="en-US" sz="1200" dirty="0">
                <a:latin typeface="Times New Roman" panose="02020603050405020304" pitchFamily="18" charset="0"/>
                <a:cs typeface="Times New Roman" panose="02020603050405020304" pitchFamily="18" charset="0"/>
              </a:rPr>
              <a:t>-таксиметровите и железопътни </a:t>
            </a:r>
            <a:r>
              <a:rPr lang="bg-BG" altLang="en-US" sz="1200" dirty="0" smtClean="0">
                <a:latin typeface="Times New Roman" panose="02020603050405020304" pitchFamily="18" charset="0"/>
                <a:cs typeface="Times New Roman" panose="02020603050405020304" pitchFamily="18" charset="0"/>
              </a:rPr>
              <a:t>компании </a:t>
            </a:r>
            <a:r>
              <a:rPr lang="bg-BG" altLang="en-US" sz="1200" dirty="0">
                <a:latin typeface="Times New Roman" panose="02020603050405020304" pitchFamily="18" charset="0"/>
                <a:cs typeface="Times New Roman" panose="02020603050405020304" pitchFamily="18" charset="0"/>
              </a:rPr>
              <a:t>са изключение от тези задължения, както и когато пътуването е в контекста на местния граничен трафик, съобразно съответните правила и съществуващите двустранни споразумения.</a:t>
            </a:r>
          </a:p>
          <a:p>
            <a:pPr marL="0" lvl="0" indent="0" algn="just" eaLnBrk="1" hangingPunct="1">
              <a:spcBef>
                <a:spcPct val="0"/>
              </a:spcBef>
              <a:buClrTx/>
              <a:buSzTx/>
              <a:buNone/>
            </a:pPr>
            <a:r>
              <a:rPr lang="bg-BG" altLang="en-US" sz="1200" dirty="0">
                <a:latin typeface="Times New Roman" panose="02020603050405020304" pitchFamily="18" charset="0"/>
                <a:cs typeface="Times New Roman" panose="02020603050405020304" pitchFamily="18" charset="0"/>
              </a:rPr>
              <a:t>-пътниците ще трябва да покажат разрешението по ЕТИАС на граничен служител, преди да се качат на </a:t>
            </a:r>
            <a:r>
              <a:rPr lang="en-US" altLang="en-US" sz="1200" dirty="0">
                <a:latin typeface="Times New Roman" panose="02020603050405020304" pitchFamily="18" charset="0"/>
                <a:cs typeface="Times New Roman" panose="02020603050405020304" pitchFamily="18" charset="0"/>
              </a:rPr>
              <a:t>Eurostar</a:t>
            </a:r>
            <a:r>
              <a:rPr lang="bg-BG" altLang="en-US" sz="1200" dirty="0">
                <a:latin typeface="Times New Roman" panose="02020603050405020304" pitchFamily="18" charset="0"/>
                <a:cs typeface="Times New Roman" panose="02020603050405020304" pitchFamily="18" charset="0"/>
              </a:rPr>
              <a:t>, на територията на Обединеното кралство.</a:t>
            </a:r>
          </a:p>
          <a:p>
            <a:pPr marL="0" lvl="0" indent="0" eaLnBrk="1" hangingPunct="1">
              <a:spcBef>
                <a:spcPct val="0"/>
              </a:spcBef>
              <a:buClrTx/>
              <a:buSzTx/>
              <a:buNone/>
            </a:pPr>
            <a:endParaRPr lang="bg-BG" altLang="en-US" sz="1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SzTx/>
              <a:buNone/>
            </a:pPr>
            <a:r>
              <a:rPr lang="ru-RU" altLang="en-US" sz="1200" b="1" dirty="0" smtClean="0">
                <a:solidFill>
                  <a:srgbClr val="000000"/>
                </a:solidFill>
                <a:latin typeface="Times New Roman" panose="02020603050405020304" pitchFamily="18" charset="0"/>
                <a:cs typeface="Times New Roman" panose="02020603050405020304" pitchFamily="18" charset="0"/>
              </a:rPr>
              <a:t>	Съгласно </a:t>
            </a:r>
            <a:r>
              <a:rPr lang="ru-RU" altLang="en-US" sz="1200" b="1" dirty="0">
                <a:solidFill>
                  <a:srgbClr val="000000"/>
                </a:solidFill>
                <a:latin typeface="Times New Roman" panose="02020603050405020304" pitchFamily="18" charset="0"/>
                <a:cs typeface="Times New Roman" panose="02020603050405020304" pitchFamily="18" charset="0"/>
              </a:rPr>
              <a:t>чл. 20 ал.1 т.3 от ЗЧРБ </a:t>
            </a:r>
            <a:r>
              <a:rPr lang="ru-RU" altLang="en-US" sz="1200" dirty="0">
                <a:solidFill>
                  <a:srgbClr val="000000"/>
                </a:solidFill>
                <a:latin typeface="Times New Roman" panose="02020603050405020304" pitchFamily="18" charset="0"/>
                <a:cs typeface="Times New Roman" panose="02020603050405020304" pitchFamily="18" charset="0"/>
              </a:rPr>
              <a:t>Превозвач, който превозва по суша, по въздух или по вода до и/или от </a:t>
            </a:r>
            <a:r>
              <a:rPr lang="ru-RU" altLang="en-US" sz="1200" dirty="0" smtClean="0">
                <a:solidFill>
                  <a:srgbClr val="000000"/>
                </a:solidFill>
                <a:latin typeface="Times New Roman" panose="02020603050405020304" pitchFamily="18" charset="0"/>
                <a:cs typeface="Times New Roman" panose="02020603050405020304" pitchFamily="18" charset="0"/>
              </a:rPr>
              <a:t>Р </a:t>
            </a:r>
            <a:r>
              <a:rPr lang="ru-RU" altLang="en-US" sz="1200" dirty="0">
                <a:solidFill>
                  <a:srgbClr val="000000"/>
                </a:solidFill>
                <a:latin typeface="Times New Roman" panose="02020603050405020304" pitchFamily="18" charset="0"/>
                <a:cs typeface="Times New Roman" panose="02020603050405020304" pitchFamily="18" charset="0"/>
              </a:rPr>
              <a:t>България чужденци, преди да извърши услугата, е длъжен да установи: наличието на валидно разрешение за пътуване, когато такова се изисква; проверката се извършва чрез защитен достъп до портала за </a:t>
            </a:r>
            <a:r>
              <a:rPr lang="ru-RU" altLang="en-US" sz="1200" dirty="0" smtClean="0">
                <a:solidFill>
                  <a:srgbClr val="000000"/>
                </a:solidFill>
                <a:latin typeface="Times New Roman" panose="02020603050405020304" pitchFamily="18" charset="0"/>
                <a:cs typeface="Times New Roman" panose="02020603050405020304" pitchFamily="18" charset="0"/>
              </a:rPr>
              <a:t>превозвачи. </a:t>
            </a:r>
            <a:r>
              <a:rPr lang="ru-RU" altLang="en-US" sz="1200" b="1" dirty="0">
                <a:solidFill>
                  <a:srgbClr val="000000"/>
                </a:solidFill>
                <a:latin typeface="Times New Roman" panose="02020603050405020304" pitchFamily="18" charset="0"/>
                <a:cs typeface="Times New Roman" panose="02020603050405020304" pitchFamily="18" charset="0"/>
              </a:rPr>
              <a:t>Ал.2</a:t>
            </a:r>
            <a:r>
              <a:rPr lang="ru-RU" altLang="en-US" sz="1200" dirty="0">
                <a:solidFill>
                  <a:srgbClr val="000000"/>
                </a:solidFill>
                <a:latin typeface="Times New Roman" panose="02020603050405020304" pitchFamily="18" charset="0"/>
                <a:cs typeface="Times New Roman" panose="02020603050405020304" pitchFamily="18" charset="0"/>
              </a:rPr>
              <a:t> В случаите, когато на чужденец е отказано влизането в </a:t>
            </a:r>
            <a:r>
              <a:rPr lang="ru-RU" altLang="en-US" sz="1200" dirty="0" smtClean="0">
                <a:solidFill>
                  <a:srgbClr val="000000"/>
                </a:solidFill>
                <a:latin typeface="Times New Roman" panose="02020603050405020304" pitchFamily="18" charset="0"/>
                <a:cs typeface="Times New Roman" panose="02020603050405020304" pitchFamily="18" charset="0"/>
              </a:rPr>
              <a:t>РБългария </a:t>
            </a:r>
            <a:r>
              <a:rPr lang="ru-RU" altLang="en-US" sz="1200" dirty="0">
                <a:solidFill>
                  <a:srgbClr val="000000"/>
                </a:solidFill>
                <a:latin typeface="Times New Roman" panose="02020603050405020304" pitchFamily="18" charset="0"/>
                <a:cs typeface="Times New Roman" panose="02020603050405020304" pitchFamily="18" charset="0"/>
              </a:rPr>
              <a:t>превозвачът, превозил чужденеца, е длъжен по искане на органите за граничен контрол за своя сметка да го върне в държавата, от която е бил транспортиран, в държавата, издала документа за пътуване, с който чужденецът е пристигнал, или в друга държава, в която ще бъде допуснат да влезе. В случай че връщането не може да се осъществи незабавно, разходите по престоя на чужденеца са за сметка на превозвача</a:t>
            </a:r>
            <a:r>
              <a:rPr lang="ru-RU" altLang="en-US" sz="1200" dirty="0" smtClean="0">
                <a:solidFill>
                  <a:srgbClr val="000000"/>
                </a:solidFill>
                <a:latin typeface="Times New Roman" panose="02020603050405020304" pitchFamily="18" charset="0"/>
                <a:cs typeface="Times New Roman" panose="02020603050405020304" pitchFamily="18" charset="0"/>
              </a:rPr>
              <a:t>. Превозвачът </a:t>
            </a:r>
            <a:r>
              <a:rPr lang="ru-RU" altLang="en-US" sz="1200" dirty="0">
                <a:solidFill>
                  <a:srgbClr val="000000"/>
                </a:solidFill>
                <a:latin typeface="Times New Roman" panose="02020603050405020304" pitchFamily="18" charset="0"/>
                <a:cs typeface="Times New Roman" panose="02020603050405020304" pitchFamily="18" charset="0"/>
              </a:rPr>
              <a:t>е длъжен да върне за своя сметка и чужденец, който преминава транзитно през </a:t>
            </a:r>
            <a:r>
              <a:rPr lang="ru-RU" altLang="en-US" sz="1200" dirty="0" smtClean="0">
                <a:solidFill>
                  <a:srgbClr val="000000"/>
                </a:solidFill>
                <a:latin typeface="Times New Roman" panose="02020603050405020304" pitchFamily="18" charset="0"/>
                <a:cs typeface="Times New Roman" panose="02020603050405020304" pitchFamily="18" charset="0"/>
              </a:rPr>
              <a:t>Р България </a:t>
            </a:r>
            <a:r>
              <a:rPr lang="ru-RU" altLang="en-US" sz="1200" dirty="0">
                <a:solidFill>
                  <a:srgbClr val="000000"/>
                </a:solidFill>
                <a:latin typeface="Times New Roman" panose="02020603050405020304" pitchFamily="18" charset="0"/>
                <a:cs typeface="Times New Roman" panose="02020603050405020304" pitchFamily="18" charset="0"/>
              </a:rPr>
              <a:t>и последващият превозвач откаже да го превози до държавата - крайна цел на пътуването. Разпоредбите се прилагат съответно и по отношение на обратно върнат в </a:t>
            </a:r>
            <a:r>
              <a:rPr lang="ru-RU" altLang="en-US" sz="1200" dirty="0" smtClean="0">
                <a:solidFill>
                  <a:srgbClr val="000000"/>
                </a:solidFill>
                <a:latin typeface="Times New Roman" panose="02020603050405020304" pitchFamily="18" charset="0"/>
                <a:cs typeface="Times New Roman" panose="02020603050405020304" pitchFamily="18" charset="0"/>
              </a:rPr>
              <a:t>РБългария </a:t>
            </a:r>
            <a:r>
              <a:rPr lang="ru-RU" altLang="en-US" sz="1200" dirty="0">
                <a:solidFill>
                  <a:srgbClr val="000000"/>
                </a:solidFill>
                <a:latin typeface="Times New Roman" panose="02020603050405020304" pitchFamily="18" charset="0"/>
                <a:cs typeface="Times New Roman" panose="02020603050405020304" pitchFamily="18" charset="0"/>
              </a:rPr>
              <a:t>чужденец, който е преминал транзитно през страната</a:t>
            </a:r>
            <a:r>
              <a:rPr lang="ru-RU" altLang="en-US" sz="1200" dirty="0" smtClean="0">
                <a:solidFill>
                  <a:srgbClr val="000000"/>
                </a:solidFill>
                <a:latin typeface="Times New Roman" panose="02020603050405020304" pitchFamily="18" charset="0"/>
                <a:cs typeface="Times New Roman" panose="02020603050405020304" pitchFamily="18" charset="0"/>
              </a:rPr>
              <a:t>.</a:t>
            </a:r>
          </a:p>
          <a:p>
            <a:pPr marL="0" lvl="0" indent="0" algn="just" eaLnBrk="1" hangingPunct="1">
              <a:spcBef>
                <a:spcPct val="0"/>
              </a:spcBef>
              <a:buClrTx/>
              <a:buSzTx/>
              <a:buNone/>
            </a:pPr>
            <a:r>
              <a:rPr lang="ru-RU" altLang="en-US" sz="1200" b="1" dirty="0">
                <a:solidFill>
                  <a:srgbClr val="000000"/>
                </a:solidFill>
                <a:latin typeface="Times New Roman" panose="02020603050405020304" pitchFamily="18" charset="0"/>
                <a:cs typeface="Times New Roman" panose="02020603050405020304" pitchFamily="18" charset="0"/>
              </a:rPr>
              <a:t>Чл.51 ЗЧРБ </a:t>
            </a:r>
            <a:r>
              <a:rPr lang="ru-RU" altLang="en-US" sz="1200" dirty="0">
                <a:solidFill>
                  <a:srgbClr val="000000"/>
                </a:solidFill>
                <a:latin typeface="Times New Roman" panose="02020603050405020304" pitchFamily="18" charset="0"/>
                <a:cs typeface="Times New Roman" panose="02020603050405020304" pitchFamily="18" charset="0"/>
              </a:rPr>
              <a:t>Превозвач, който не изпълни задълженията си по чл. 20, се наказва </a:t>
            </a:r>
            <a:r>
              <a:rPr lang="ru-RU" altLang="en-US" sz="1200" b="1" dirty="0">
                <a:solidFill>
                  <a:srgbClr val="000000"/>
                </a:solidFill>
                <a:latin typeface="Times New Roman" panose="02020603050405020304" pitchFamily="18" charset="0"/>
                <a:cs typeface="Times New Roman" panose="02020603050405020304" pitchFamily="18" charset="0"/>
              </a:rPr>
              <a:t>с глоба или с имуществена санкция в размер от 2000 до 10 000 лв. за всяко превозвано лице.</a:t>
            </a:r>
          </a:p>
          <a:p>
            <a:pPr marL="0" lvl="0" indent="0" algn="just" eaLnBrk="1" hangingPunct="1">
              <a:spcBef>
                <a:spcPct val="0"/>
              </a:spcBef>
              <a:buClrTx/>
              <a:buSzTx/>
              <a:buNone/>
            </a:pPr>
            <a:endParaRPr lang="ru-RU" altLang="en-US" sz="1200"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SzTx/>
              <a:buNone/>
            </a:pPr>
            <a:endParaRPr lang="bg-BG" altLang="en-US" sz="1200" dirty="0">
              <a:solidFill>
                <a:srgbClr val="000000"/>
              </a:solidFill>
              <a:latin typeface="Calibri" panose="020F0502020204030204" pitchFamily="34" charset="0"/>
            </a:endParaRPr>
          </a:p>
          <a:p>
            <a:pPr marL="0" lvl="0" indent="0">
              <a:spcBef>
                <a:spcPct val="30000"/>
              </a:spcBef>
              <a:buClrTx/>
              <a:buSzTx/>
              <a:buNone/>
            </a:pPr>
            <a:endParaRPr lang="en-US" altLang="en-US" sz="1200" dirty="0">
              <a:solidFill>
                <a:srgbClr val="000000"/>
              </a:solidFill>
              <a:latin typeface="Arial"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34938"/>
            <a:ext cx="103346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50266" y="21883"/>
            <a:ext cx="993734" cy="539977"/>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00" y="725463"/>
            <a:ext cx="317500" cy="3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00" y="2368421"/>
            <a:ext cx="317500" cy="3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300" y="4011379"/>
            <a:ext cx="317500" cy="33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stretch>
            <a:fillRect/>
          </a:stretch>
        </p:blipFill>
        <p:spPr>
          <a:xfrm>
            <a:off x="8201310" y="4495800"/>
            <a:ext cx="964684" cy="2362200"/>
          </a:xfrm>
          <a:prstGeom prst="rect">
            <a:avLst/>
          </a:prstGeom>
        </p:spPr>
      </p:pic>
    </p:spTree>
    <p:extLst>
      <p:ext uri="{BB962C8B-B14F-4D97-AF65-F5344CB8AC3E}">
        <p14:creationId xmlns:p14="http://schemas.microsoft.com/office/powerpoint/2010/main" val="299690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06494"/>
          </a:xfrm>
        </p:spPr>
        <p:txBody>
          <a:bodyPr/>
          <a:lstStyle/>
          <a:p>
            <a:pPr algn="ctr"/>
            <a:r>
              <a:rPr lang="bg-BG" sz="3600" dirty="0" smtClean="0">
                <a:solidFill>
                  <a:schemeClr val="tx1"/>
                </a:solidFill>
                <a:latin typeface="Times New Roman" panose="02020603050405020304" pitchFamily="18" charset="0"/>
                <a:cs typeface="Times New Roman" panose="02020603050405020304" pitchFamily="18" charset="0"/>
              </a:rPr>
              <a:t>ТЕХНИЧЕСКИ ПРОБЛЕМИ</a:t>
            </a:r>
            <a:r>
              <a:rPr lang="bg-BG" sz="3600" dirty="0">
                <a:latin typeface="Times New Roman" panose="02020603050405020304" pitchFamily="18" charset="0"/>
                <a:cs typeface="Times New Roman" panose="02020603050405020304" pitchFamily="18" charset="0"/>
              </a:rPr>
              <a:t/>
            </a:r>
            <a:br>
              <a:rPr lang="bg-BG"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619344"/>
            <a:ext cx="8229600" cy="5705258"/>
          </a:xfrm>
        </p:spPr>
        <p:txBody>
          <a:bodyPr/>
          <a:lstStyle/>
          <a:p>
            <a:pPr marL="1076960" marR="715010" indent="0" algn="just">
              <a:lnSpc>
                <a:spcPct val="123000"/>
              </a:lnSpc>
              <a:spcBef>
                <a:spcPts val="830"/>
              </a:spcBef>
              <a:spcAft>
                <a:spcPts val="0"/>
              </a:spcAft>
              <a:buNone/>
            </a:pPr>
            <a:endParaRPr lang="bg-BG" sz="1200" dirty="0">
              <a:latin typeface="Times New Roman" panose="02020603050405020304" pitchFamily="18" charset="0"/>
              <a:cs typeface="Times New Roman" panose="02020603050405020304" pitchFamily="18" charset="0"/>
            </a:endParaRPr>
          </a:p>
          <a:p>
            <a:pPr marL="0" indent="804863" algn="just">
              <a:buNone/>
            </a:pPr>
            <a:r>
              <a:rPr lang="ru-RU" sz="1200" dirty="0" smtClean="0">
                <a:latin typeface="Times New Roman" panose="02020603050405020304" pitchFamily="18" charset="0"/>
                <a:cs typeface="Times New Roman" panose="02020603050405020304" pitchFamily="18" charset="0"/>
              </a:rPr>
              <a:t>Ако </a:t>
            </a:r>
            <a:r>
              <a:rPr lang="ru-RU" sz="1200" dirty="0">
                <a:latin typeface="Times New Roman" panose="02020603050405020304" pitchFamily="18" charset="0"/>
                <a:cs typeface="Times New Roman" panose="02020603050405020304" pitchFamily="18" charset="0"/>
              </a:rPr>
              <a:t>е </a:t>
            </a:r>
            <a:r>
              <a:rPr lang="ru-RU" sz="1200" b="1" dirty="0">
                <a:latin typeface="Times New Roman" panose="02020603050405020304" pitchFamily="18" charset="0"/>
                <a:cs typeface="Times New Roman" panose="02020603050405020304" pitchFamily="18" charset="0"/>
              </a:rPr>
              <a:t>технически невъзможно </a:t>
            </a:r>
            <a:r>
              <a:rPr lang="ru-RU" sz="1200" dirty="0">
                <a:latin typeface="Times New Roman" panose="02020603050405020304" pitchFamily="18" charset="0"/>
                <a:cs typeface="Times New Roman" panose="02020603050405020304" pitchFamily="18" charset="0"/>
              </a:rPr>
              <a:t>да се направи запитване към интерфейса на превозвача, </a:t>
            </a:r>
            <a:r>
              <a:rPr lang="ru-RU" sz="1200" b="1" dirty="0">
                <a:latin typeface="Times New Roman" panose="02020603050405020304" pitchFamily="18" charset="0"/>
                <a:cs typeface="Times New Roman" panose="02020603050405020304" pitchFamily="18" charset="0"/>
              </a:rPr>
              <a:t>превозвачите уведомяват централното звено на </a:t>
            </a:r>
            <a:r>
              <a:rPr lang="ru-RU" sz="1200" b="1" dirty="0" smtClean="0">
                <a:latin typeface="Times New Roman" panose="02020603050405020304" pitchFamily="18" charset="0"/>
                <a:cs typeface="Times New Roman" panose="02020603050405020304" pitchFamily="18" charset="0"/>
              </a:rPr>
              <a:t>ETIAS, </a:t>
            </a:r>
            <a:r>
              <a:rPr lang="ru-RU" sz="1200" dirty="0">
                <a:latin typeface="Times New Roman" panose="02020603050405020304" pitchFamily="18" charset="0"/>
                <a:cs typeface="Times New Roman" panose="02020603050405020304" pitchFamily="18" charset="0"/>
              </a:rPr>
              <a:t>чрез инструмента за регистрация и поддръжка на превозвачите или чрез телефонната линия за спешни случаи, ако инструментът не е наличен. Когато такава повреда бъде открита </a:t>
            </a:r>
            <a:r>
              <a:rPr lang="ru-RU" sz="1200" b="1" dirty="0">
                <a:latin typeface="Times New Roman" panose="02020603050405020304" pitchFamily="18" charset="0"/>
                <a:cs typeface="Times New Roman" panose="02020603050405020304" pitchFamily="18" charset="0"/>
              </a:rPr>
              <a:t>от eu-LISA</a:t>
            </a:r>
            <a:r>
              <a:rPr lang="ru-RU" sz="12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централното звено на ETIAS уведомява превозвачите</a:t>
            </a:r>
            <a:r>
              <a:rPr lang="ru-RU" sz="1200" dirty="0">
                <a:latin typeface="Times New Roman" panose="02020603050405020304" pitchFamily="18" charset="0"/>
                <a:cs typeface="Times New Roman" panose="02020603050405020304" pitchFamily="18" charset="0"/>
              </a:rPr>
              <a:t>. </a:t>
            </a:r>
            <a:r>
              <a:rPr lang="ru-RU" sz="1200" u="sng" dirty="0">
                <a:latin typeface="Times New Roman" panose="02020603050405020304" pitchFamily="18" charset="0"/>
                <a:cs typeface="Times New Roman" panose="02020603050405020304" pitchFamily="18" charset="0"/>
              </a:rPr>
              <a:t>Централното звено на ETIAS уведомява превозвачите, след като неизправността бъде отстранена. Ако неизправността е от страна на превозвача, той уведомява централното звено на ETIAS, след като проблемът бъде отстранен.</a:t>
            </a:r>
          </a:p>
          <a:p>
            <a:pPr marL="0" indent="804863" algn="just">
              <a:buNone/>
            </a:pPr>
            <a:endParaRPr lang="ru-RU" sz="1200" dirty="0">
              <a:latin typeface="Times New Roman" panose="02020603050405020304" pitchFamily="18" charset="0"/>
              <a:cs typeface="Times New Roman" panose="02020603050405020304" pitchFamily="18" charset="0"/>
            </a:endParaRPr>
          </a:p>
          <a:p>
            <a:pPr marL="0" indent="804863" algn="just">
              <a:buNone/>
            </a:pPr>
            <a:r>
              <a:rPr lang="ru-RU" sz="1200" dirty="0" smtClean="0">
                <a:latin typeface="Times New Roman" panose="02020603050405020304" pitchFamily="18" charset="0"/>
                <a:cs typeface="Times New Roman" panose="02020603050405020304" pitchFamily="18" charset="0"/>
              </a:rPr>
              <a:t>Ако </a:t>
            </a:r>
            <a:r>
              <a:rPr lang="ru-RU" sz="1200" dirty="0">
                <a:latin typeface="Times New Roman" panose="02020603050405020304" pitchFamily="18" charset="0"/>
                <a:cs typeface="Times New Roman" panose="02020603050405020304" pitchFamily="18" charset="0"/>
              </a:rPr>
              <a:t>връзката между системите се прекъсне, на превозвачите се препоръчва да използват мобилното приложение или връзката с уеб портала, за да изпратят запитване към интерфейса на превозвача. За целите на резервирането на връзката на превозвачите се препоръчва да поискат всички опции за свързване при регистрацията.</a:t>
            </a:r>
          </a:p>
          <a:p>
            <a:pPr marL="0" indent="804863" algn="just">
              <a:buNone/>
            </a:pPr>
            <a:endParaRPr lang="ru-RU" sz="1200" dirty="0">
              <a:latin typeface="Times New Roman" panose="02020603050405020304" pitchFamily="18" charset="0"/>
              <a:cs typeface="Times New Roman" panose="02020603050405020304" pitchFamily="18" charset="0"/>
            </a:endParaRPr>
          </a:p>
          <a:p>
            <a:pPr marL="0" indent="804863" algn="just">
              <a:buNone/>
            </a:pPr>
            <a:r>
              <a:rPr lang="ru-RU" sz="1200" dirty="0">
                <a:latin typeface="Times New Roman" panose="02020603050405020304" pitchFamily="18" charset="0"/>
                <a:cs typeface="Times New Roman" panose="02020603050405020304" pitchFamily="18" charset="0"/>
              </a:rPr>
              <a:t>В случай на техническа невъзможност централното звено на ETIAS ще уведоми европейските държави, които използват СВИ или изискват разрешение за пътуване ETIAS.</a:t>
            </a:r>
          </a:p>
          <a:p>
            <a:pPr marL="0" indent="804863" algn="just">
              <a:buNone/>
            </a:pPr>
            <a:endParaRPr lang="ru-RU" sz="1200" dirty="0">
              <a:latin typeface="Times New Roman" panose="02020603050405020304" pitchFamily="18" charset="0"/>
              <a:cs typeface="Times New Roman" panose="02020603050405020304" pitchFamily="18" charset="0"/>
            </a:endParaRPr>
          </a:p>
          <a:p>
            <a:pPr marL="0" indent="0" algn="just">
              <a:buNone/>
            </a:pPr>
            <a:r>
              <a:rPr lang="ru-RU" sz="1200" dirty="0" smtClean="0">
                <a:latin typeface="Times New Roman" panose="02020603050405020304" pitchFamily="18" charset="0"/>
                <a:cs typeface="Times New Roman" panose="02020603050405020304" pitchFamily="18" charset="0"/>
              </a:rPr>
              <a:t>	Когато </a:t>
            </a:r>
            <a:r>
              <a:rPr lang="ru-RU" sz="1200" dirty="0">
                <a:latin typeface="Times New Roman" panose="02020603050405020304" pitchFamily="18" charset="0"/>
                <a:cs typeface="Times New Roman" panose="02020603050405020304" pitchFamily="18" charset="0"/>
              </a:rPr>
              <a:t>е технически невъзможно да се направи запитване към интерфейса на превозвача поради повреда, потвърдена от eu-LISA, на някой от компонентите на СВИ/ETIAS, санкциите, посочени в член 45, параграф 5 от Регламент (ЕС) 2018/1240, няма да се налагат на превозвачите</a:t>
            </a:r>
            <a:r>
              <a:rPr lang="ru-RU" sz="1200" dirty="0" smtClean="0">
                <a:latin typeface="Times New Roman" panose="02020603050405020304" pitchFamily="18" charset="0"/>
                <a:cs typeface="Times New Roman" panose="02020603050405020304" pitchFamily="18" charset="0"/>
              </a:rPr>
              <a:t>.</a:t>
            </a:r>
          </a:p>
          <a:p>
            <a:pPr marL="0" indent="0" algn="just">
              <a:buNone/>
            </a:pPr>
            <a:r>
              <a:rPr lang="en-US"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Въпреки </a:t>
            </a:r>
            <a:r>
              <a:rPr lang="ru-RU" sz="1200" dirty="0">
                <a:latin typeface="Times New Roman" panose="02020603050405020304" pitchFamily="18" charset="0"/>
                <a:cs typeface="Times New Roman" panose="02020603050405020304" pitchFamily="18" charset="0"/>
              </a:rPr>
              <a:t>това, във всички случаи превозвачът все пак е длъжен да транспортира пътника обратно, ако граничните органи откажат влизане, съгласно член 26, параграф 1, буква а) </a:t>
            </a:r>
            <a:r>
              <a:rPr lang="ru-RU" sz="1200" dirty="0" smtClean="0">
                <a:latin typeface="Times New Roman" panose="02020603050405020304" pitchFamily="18" charset="0"/>
                <a:cs typeface="Times New Roman" panose="02020603050405020304" pitchFamily="18" charset="0"/>
              </a:rPr>
              <a:t>от</a:t>
            </a:r>
            <a:r>
              <a:rPr lang="en-US" sz="1200" dirty="0" smtClean="0">
                <a:latin typeface="Times New Roman" panose="02020603050405020304" pitchFamily="18" charset="0"/>
                <a:cs typeface="Times New Roman" panose="02020603050405020304" pitchFamily="18" charset="0"/>
              </a:rPr>
              <a:t> </a:t>
            </a:r>
            <a:r>
              <a:rPr lang="bg-BG" sz="1200" dirty="0" smtClean="0">
                <a:latin typeface="Times New Roman" panose="02020603050405020304" pitchFamily="18" charset="0"/>
                <a:cs typeface="Times New Roman" panose="02020603050405020304" pitchFamily="18" charset="0"/>
              </a:rPr>
              <a:t>КПСШ</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marL="0" indent="0" algn="just">
              <a:buNone/>
            </a:pPr>
            <a:endParaRPr lang="en-US" sz="1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134938"/>
            <a:ext cx="103346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50266" y="21883"/>
            <a:ext cx="993734" cy="597460"/>
          </a:xfrm>
          <a:prstGeom prst="rect">
            <a:avLst/>
          </a:prstGeom>
        </p:spPr>
      </p:pic>
      <p:pic>
        <p:nvPicPr>
          <p:cNvPr id="7"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392" y="818514"/>
            <a:ext cx="293302" cy="307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stretch>
            <a:fillRect/>
          </a:stretch>
        </p:blipFill>
        <p:spPr>
          <a:xfrm>
            <a:off x="3316995" y="5291800"/>
            <a:ext cx="2743200" cy="1499746"/>
          </a:xfrm>
          <a:prstGeom prst="rect">
            <a:avLst/>
          </a:prstGeom>
        </p:spPr>
      </p:pic>
      <p:pic>
        <p:nvPicPr>
          <p:cNvPr id="4" name="Picture 3"/>
          <p:cNvPicPr>
            <a:picLocks noChangeAspect="1"/>
          </p:cNvPicPr>
          <p:nvPr/>
        </p:nvPicPr>
        <p:blipFill>
          <a:blip r:embed="rId7"/>
          <a:stretch>
            <a:fillRect/>
          </a:stretch>
        </p:blipFill>
        <p:spPr>
          <a:xfrm>
            <a:off x="6176789" y="5073450"/>
            <a:ext cx="2967211" cy="1784550"/>
          </a:xfrm>
          <a:prstGeom prst="rect">
            <a:avLst/>
          </a:prstGeom>
        </p:spPr>
      </p:pic>
      <p:pic>
        <p:nvPicPr>
          <p:cNvPr id="12" name="Picture 11"/>
          <p:cNvPicPr>
            <a:picLocks noChangeAspect="1"/>
          </p:cNvPicPr>
          <p:nvPr/>
        </p:nvPicPr>
        <p:blipFill>
          <a:blip r:embed="rId8"/>
          <a:stretch>
            <a:fillRect/>
          </a:stretch>
        </p:blipFill>
        <p:spPr>
          <a:xfrm>
            <a:off x="0" y="5078776"/>
            <a:ext cx="3244773" cy="1796382"/>
          </a:xfrm>
          <a:prstGeom prst="rect">
            <a:avLst/>
          </a:prstGeom>
        </p:spPr>
      </p:pic>
      <p:pic>
        <p:nvPicPr>
          <p:cNvPr id="13" name="Picture 12"/>
          <p:cNvPicPr>
            <a:picLocks noChangeAspect="1"/>
          </p:cNvPicPr>
          <p:nvPr/>
        </p:nvPicPr>
        <p:blipFill>
          <a:blip r:embed="rId9"/>
          <a:stretch>
            <a:fillRect/>
          </a:stretch>
        </p:blipFill>
        <p:spPr>
          <a:xfrm>
            <a:off x="738436" y="2142179"/>
            <a:ext cx="292633" cy="310923"/>
          </a:xfrm>
          <a:prstGeom prst="rect">
            <a:avLst/>
          </a:prstGeom>
        </p:spPr>
      </p:pic>
      <p:pic>
        <p:nvPicPr>
          <p:cNvPr id="15" name="Picture 14"/>
          <p:cNvPicPr>
            <a:picLocks noChangeAspect="1"/>
          </p:cNvPicPr>
          <p:nvPr/>
        </p:nvPicPr>
        <p:blipFill>
          <a:blip r:embed="rId10"/>
          <a:stretch>
            <a:fillRect/>
          </a:stretch>
        </p:blipFill>
        <p:spPr>
          <a:xfrm>
            <a:off x="732340" y="2935190"/>
            <a:ext cx="300371" cy="311098"/>
          </a:xfrm>
          <a:prstGeom prst="rect">
            <a:avLst/>
          </a:prstGeom>
        </p:spPr>
      </p:pic>
      <p:pic>
        <p:nvPicPr>
          <p:cNvPr id="17" name="Picture 16"/>
          <p:cNvPicPr>
            <a:picLocks noChangeAspect="1"/>
          </p:cNvPicPr>
          <p:nvPr/>
        </p:nvPicPr>
        <p:blipFill>
          <a:blip r:embed="rId10"/>
          <a:stretch>
            <a:fillRect/>
          </a:stretch>
        </p:blipFill>
        <p:spPr>
          <a:xfrm>
            <a:off x="732339" y="3598271"/>
            <a:ext cx="300371" cy="311098"/>
          </a:xfrm>
          <a:prstGeom prst="rect">
            <a:avLst/>
          </a:prstGeom>
        </p:spPr>
      </p:pic>
    </p:spTree>
    <p:extLst>
      <p:ext uri="{BB962C8B-B14F-4D97-AF65-F5344CB8AC3E}">
        <p14:creationId xmlns:p14="http://schemas.microsoft.com/office/powerpoint/2010/main" val="3546036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3034</TotalTime>
  <Words>1083</Words>
  <Application>Microsoft Office PowerPoint</Application>
  <PresentationFormat>On-screen Show (4:3)</PresentationFormat>
  <Paragraphs>165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Bahnschrift Condensed</vt:lpstr>
      <vt:lpstr>Calibri</vt:lpstr>
      <vt:lpstr>Constantia</vt:lpstr>
      <vt:lpstr>Times New Roman</vt:lpstr>
      <vt:lpstr>Trebuchet MS</vt:lpstr>
      <vt:lpstr>Verdana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ИЗКЛЮЧЕНИЯ И САНКЦИИ</vt:lpstr>
      <vt:lpstr>ТЕХНИЧЕСКИ ПРОБЛЕМИ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homeuser</dc:creator>
  <cp:lastModifiedBy>Diana Geleva</cp:lastModifiedBy>
  <cp:revision>569</cp:revision>
  <cp:lastPrinted>2026-03-04T10:47:34Z</cp:lastPrinted>
  <dcterms:created xsi:type="dcterms:W3CDTF">1601-01-01T00:00:00Z</dcterms:created>
  <dcterms:modified xsi:type="dcterms:W3CDTF">2026-03-04T10:48:10Z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